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Raleway"/>
      <p:regular r:id="rId79"/>
      <p:bold r:id="rId80"/>
      <p:italic r:id="rId81"/>
      <p:boldItalic r:id="rId82"/>
    </p:embeddedFont>
    <p:embeddedFont>
      <p:font typeface="Roboto"/>
      <p:regular r:id="rId83"/>
      <p:bold r:id="rId84"/>
      <p:italic r:id="rId85"/>
      <p:boldItalic r:id="rId86"/>
    </p:embeddedFont>
    <p:embeddedFont>
      <p:font typeface="Lato"/>
      <p:regular r:id="rId87"/>
      <p:bold r:id="rId88"/>
      <p:italic r:id="rId89"/>
      <p:boldItalic r:id="rId9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C46F822-7D8E-45B9-8EBD-4EC52173FBD6}">
  <a:tblStyle styleId="{3C46F822-7D8E-45B9-8EBD-4EC52173FB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Roboto-bold.fntdata"/><Relationship Id="rId83" Type="http://schemas.openxmlformats.org/officeDocument/2006/relationships/font" Target="fonts/Roboto-regular.fntdata"/><Relationship Id="rId42" Type="http://schemas.openxmlformats.org/officeDocument/2006/relationships/slide" Target="slides/slide36.xml"/><Relationship Id="rId86" Type="http://schemas.openxmlformats.org/officeDocument/2006/relationships/font" Target="fonts/Roboto-boldItalic.fntdata"/><Relationship Id="rId41" Type="http://schemas.openxmlformats.org/officeDocument/2006/relationships/slide" Target="slides/slide35.xml"/><Relationship Id="rId85" Type="http://schemas.openxmlformats.org/officeDocument/2006/relationships/font" Target="fonts/Roboto-italic.fntdata"/><Relationship Id="rId44" Type="http://schemas.openxmlformats.org/officeDocument/2006/relationships/slide" Target="slides/slide38.xml"/><Relationship Id="rId88" Type="http://schemas.openxmlformats.org/officeDocument/2006/relationships/font" Target="fonts/Lato-bold.fntdata"/><Relationship Id="rId43" Type="http://schemas.openxmlformats.org/officeDocument/2006/relationships/slide" Target="slides/slide37.xml"/><Relationship Id="rId87" Type="http://schemas.openxmlformats.org/officeDocument/2006/relationships/font" Target="fonts/Lato-regular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Lato-italic.fntdata"/><Relationship Id="rId80" Type="http://schemas.openxmlformats.org/officeDocument/2006/relationships/font" Target="fonts/Raleway-bold.fntdata"/><Relationship Id="rId82" Type="http://schemas.openxmlformats.org/officeDocument/2006/relationships/font" Target="fonts/Raleway-boldItalic.fntdata"/><Relationship Id="rId81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Raleway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0" Type="http://schemas.openxmlformats.org/officeDocument/2006/relationships/font" Target="fonts/Lato-boldItalic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44037274d_2_1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44037274d_2_1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44037274d_2_1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44037274d_2_1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44037274d_2_1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44037274d_2_1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44037274d_2_1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44037274d_2_1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44037274d_2_1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844037274d_2_1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44037274d_2_1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844037274d_2_1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844037274d_2_1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844037274d_2_1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844037274d_2_1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844037274d_2_1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44037274d_2_16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44037274d_2_1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4d7aa0b1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4d7aa0b1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4d7aa0b1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4d7aa0b1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841633072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841633072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841633072e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841633072e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841633072e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841633072e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84204cb6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84204cb6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4204cb64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84204cb64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84204cb64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84204cb64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84204cb64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84204cb64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84204cb646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84204cb646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844037274d_2_1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844037274d_2_1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74d7aa0b15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74d7aa0b1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4d7aa0b15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4d7aa0b1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84204cb64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84204cb64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84204cb64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84204cb64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84204cb64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84204cb64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84204cb64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84204cb64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84204cb646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84204cb646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84204cb646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84204cb646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4204cb646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4204cb646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84204cb64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84204cb64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84204cb646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84204cb646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84204cb646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84204cb646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44037274d_2_1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44037274d_2_1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84204cb646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84204cb646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844037274d_2_1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" name="Google Shape;990;g844037274d_2_1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74d7aa0b1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74d7aa0b1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52e7fcbc1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52e7fcbc1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74d7aa0b15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74d7aa0b15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753586b5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753586b5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844037274d_2_1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844037274d_2_1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84204cb646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84204cb64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84204cb646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84204cb646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74d7aa0b15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74d7aa0b15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44037274d_2_1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44037274d_2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74d7aa0b15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74d7aa0b15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74d7aa0b15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74d7aa0b15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74d7aa0b15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74d7aa0b15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74d7aa0b15_1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74d7aa0b15_1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52e7fcbc1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52e7fcbc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74d7aa0b15_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74d7aa0b15_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74d7aa0b15_1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74d7aa0b15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74d7aa0b15_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74d7aa0b15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74d7aa0b15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74d7aa0b15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74d7aa0b15_1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74d7aa0b15_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4d7aa0b1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4d7aa0b1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74d7aa0b15_1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74d7aa0b15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74d7aa0b15_1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74d7aa0b15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753a69c22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753a69c22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8005411cf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8005411cf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84204cb646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84204cb646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753a69c22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753a69c22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844037274d_2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844037274d_2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74d7aa0b1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74d7aa0b1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84204cb64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84204cb64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74d7aa0b1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74d7aa0b1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4d7aa0b15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4d7aa0b15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74d7aa0b1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74d7aa0b1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844037274d_2_1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844037274d_2_1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844037274d_2_1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844037274d_2_1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4d7aa0b1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4d7aa0b1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44037274d_2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44037274d_2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HQVqaRA4fI8" TargetMode="External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Relationship Id="rId4" Type="http://schemas.openxmlformats.org/officeDocument/2006/relationships/image" Target="../media/image53.png"/><Relationship Id="rId5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image" Target="../media/image103.png"/><Relationship Id="rId6" Type="http://schemas.openxmlformats.org/officeDocument/2006/relationships/image" Target="../media/image5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Relationship Id="rId4" Type="http://schemas.openxmlformats.org/officeDocument/2006/relationships/image" Target="../media/image103.png"/><Relationship Id="rId5" Type="http://schemas.openxmlformats.org/officeDocument/2006/relationships/image" Target="../media/image47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Relationship Id="rId6" Type="http://schemas.openxmlformats.org/officeDocument/2006/relationships/image" Target="../media/image4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ubisecure.com/uncategorized/difference-between-saml-and-oauth/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3.png"/><Relationship Id="rId4" Type="http://schemas.openxmlformats.org/officeDocument/2006/relationships/hyperlink" Target="https://www.ubisecure.com/uncategorized/difference-between-saml-and-oauth/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developers.onelogin.com/saml/examples/authnrequest" TargetMode="External"/><Relationship Id="rId4" Type="http://schemas.openxmlformats.org/officeDocument/2006/relationships/image" Target="../media/image5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developers.onelogin.com/saml/examples/response" TargetMode="External"/><Relationship Id="rId4" Type="http://schemas.openxmlformats.org/officeDocument/2006/relationships/image" Target="../media/image6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7.png"/><Relationship Id="rId4" Type="http://schemas.openxmlformats.org/officeDocument/2006/relationships/image" Target="../media/image76.png"/><Relationship Id="rId5" Type="http://schemas.openxmlformats.org/officeDocument/2006/relationships/image" Target="../media/image5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Relationship Id="rId4" Type="http://schemas.openxmlformats.org/officeDocument/2006/relationships/image" Target="../media/image5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www.appneta.com/blog/101-what-is-dns-and-why-is-it-important/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2.png"/><Relationship Id="rId4" Type="http://schemas.openxmlformats.org/officeDocument/2006/relationships/image" Target="../media/image1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1.png"/><Relationship Id="rId4" Type="http://schemas.openxmlformats.org/officeDocument/2006/relationships/image" Target="../media/image37.png"/><Relationship Id="rId5" Type="http://schemas.openxmlformats.org/officeDocument/2006/relationships/image" Target="../media/image98.png"/><Relationship Id="rId6" Type="http://schemas.openxmlformats.org/officeDocument/2006/relationships/image" Target="../media/image103.png"/><Relationship Id="rId7" Type="http://schemas.openxmlformats.org/officeDocument/2006/relationships/image" Target="../media/image5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5" Type="http://schemas.openxmlformats.org/officeDocument/2006/relationships/image" Target="../media/image88.png"/><Relationship Id="rId6" Type="http://schemas.openxmlformats.org/officeDocument/2006/relationships/image" Target="../media/image74.png"/><Relationship Id="rId7" Type="http://schemas.openxmlformats.org/officeDocument/2006/relationships/hyperlink" Target="mailto:changze@evil.com" TargetMode="Externa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s://docs.mattermost.com/deployment/deployment.html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66.xml.rels><?xml version="1.0" encoding="UTF-8" standalone="yes"?><Relationships xmlns="http://schemas.openxmlformats.org/package/2006/relationships"><Relationship Id="rId20" Type="http://schemas.openxmlformats.org/officeDocument/2006/relationships/image" Target="../media/image95.png"/><Relationship Id="rId11" Type="http://schemas.openxmlformats.org/officeDocument/2006/relationships/image" Target="../media/image85.png"/><Relationship Id="rId22" Type="http://schemas.openxmlformats.org/officeDocument/2006/relationships/image" Target="../media/image99.png"/><Relationship Id="rId10" Type="http://schemas.openxmlformats.org/officeDocument/2006/relationships/image" Target="../media/image86.png"/><Relationship Id="rId21" Type="http://schemas.openxmlformats.org/officeDocument/2006/relationships/image" Target="../media/image93.png"/><Relationship Id="rId13" Type="http://schemas.openxmlformats.org/officeDocument/2006/relationships/image" Target="../media/image89.png"/><Relationship Id="rId1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4.png"/><Relationship Id="rId15" Type="http://schemas.openxmlformats.org/officeDocument/2006/relationships/image" Target="../media/image92.png"/><Relationship Id="rId14" Type="http://schemas.openxmlformats.org/officeDocument/2006/relationships/image" Target="../media/image87.png"/><Relationship Id="rId17" Type="http://schemas.openxmlformats.org/officeDocument/2006/relationships/image" Target="../media/image90.png"/><Relationship Id="rId16" Type="http://schemas.openxmlformats.org/officeDocument/2006/relationships/image" Target="../media/image91.png"/><Relationship Id="rId5" Type="http://schemas.openxmlformats.org/officeDocument/2006/relationships/image" Target="../media/image82.png"/><Relationship Id="rId19" Type="http://schemas.openxmlformats.org/officeDocument/2006/relationships/image" Target="../media/image94.png"/><Relationship Id="rId6" Type="http://schemas.openxmlformats.org/officeDocument/2006/relationships/image" Target="../media/image80.png"/><Relationship Id="rId18" Type="http://schemas.openxmlformats.org/officeDocument/2006/relationships/image" Target="../media/image100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0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8120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Analysis of Mattermost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Changze Cui &amp; Weihao Dong</a:t>
            </a:r>
            <a:endParaRPr/>
          </a:p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r>
              <a:rPr lang="en"/>
              <a:t> of Mattermost</a:t>
            </a:r>
            <a:endParaRPr/>
          </a:p>
        </p:txBody>
      </p:sp>
      <p:sp>
        <p:nvSpPr>
          <p:cNvPr id="210" name="Google Shape;210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215" name="Google Shape;215;p22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217" name="Google Shape;217;p22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218" name="Google Shape;218;p22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221" name="Google Shape;221;p22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224" name="Google Shape;224;p22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225" name="Google Shape;225;p22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226" name="Google Shape;226;p22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227" name="Google Shape;227;p22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2" name="Google Shape;232;p22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233" name="Google Shape;233;p22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4" name="Google Shape;234;p22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235" name="Google Shape;235;p22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236" name="Google Shape;236;p22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" name="Google Shape;237;p22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38" name="Google Shape;238;p22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239" name="Google Shape;239;p22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240" name="Google Shape;240;p22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241" name="Google Shape;241;p22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" name="Google Shape;242;p22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43" name="Google Shape;243;p22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pic>
        <p:nvPicPr>
          <p:cNvPr id="244" name="Google Shape;244;p22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>
            <a:off x="4331888" y="2425038"/>
            <a:ext cx="1556724" cy="1556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/>
          <p:nvPr/>
        </p:nvSpPr>
        <p:spPr>
          <a:xfrm>
            <a:off x="238500" y="3675450"/>
            <a:ext cx="1492500" cy="12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2"/>
          <p:cNvSpPr/>
          <p:nvPr/>
        </p:nvSpPr>
        <p:spPr>
          <a:xfrm>
            <a:off x="2375850" y="2222100"/>
            <a:ext cx="596400" cy="535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"/>
          <p:cNvSpPr/>
          <p:nvPr/>
        </p:nvSpPr>
        <p:spPr>
          <a:xfrm>
            <a:off x="7075850" y="1916700"/>
            <a:ext cx="1492500" cy="2300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Mattermost</a:t>
            </a:r>
            <a:endParaRPr/>
          </a:p>
        </p:txBody>
      </p:sp>
      <p:sp>
        <p:nvSpPr>
          <p:cNvPr id="253" name="Google Shape;253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3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3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258" name="Google Shape;258;p23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3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260" name="Google Shape;260;p23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261" name="Google Shape;261;p23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3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264" name="Google Shape;264;p23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3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267" name="Google Shape;267;p23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268" name="Google Shape;268;p23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269" name="Google Shape;269;p23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270" name="Google Shape;270;p23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3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273" name="Google Shape;273;p23"/>
          <p:cNvSpPr/>
          <p:nvPr/>
        </p:nvSpPr>
        <p:spPr>
          <a:xfrm>
            <a:off x="5549250" y="3955163"/>
            <a:ext cx="8310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RESTful API</a:t>
            </a:r>
            <a:endParaRPr sz="800"/>
          </a:p>
        </p:txBody>
      </p:sp>
      <p:sp>
        <p:nvSpPr>
          <p:cNvPr id="274" name="Google Shape;274;p23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50" y="2053800"/>
            <a:ext cx="1356600" cy="51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38" y="2566525"/>
            <a:ext cx="1687500" cy="7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100" y="2102711"/>
            <a:ext cx="1494900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50" y="3331700"/>
            <a:ext cx="1885949" cy="7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4673" y="2842800"/>
            <a:ext cx="1526209" cy="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/>
          <p:nvPr/>
        </p:nvSpPr>
        <p:spPr>
          <a:xfrm>
            <a:off x="5428350" y="3698363"/>
            <a:ext cx="10728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Management</a:t>
            </a:r>
            <a:endParaRPr sz="800"/>
          </a:p>
        </p:txBody>
      </p:sp>
      <p:pic>
        <p:nvPicPr>
          <p:cNvPr id="281" name="Google Shape;28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7774" y="4140675"/>
            <a:ext cx="1763100" cy="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/>
          <p:nvPr/>
        </p:nvSpPr>
        <p:spPr>
          <a:xfrm>
            <a:off x="5428350" y="3414263"/>
            <a:ext cx="10728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Scalability Support</a:t>
            </a:r>
            <a:endParaRPr sz="800"/>
          </a:p>
        </p:txBody>
      </p:sp>
      <p:sp>
        <p:nvSpPr>
          <p:cNvPr id="283" name="Google Shape;283;p23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4" name="Google Shape;284;p23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285" name="Google Shape;285;p23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6" name="Google Shape;286;p23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287" name="Google Shape;287;p23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288" name="Google Shape;288;p23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9" name="Google Shape;289;p23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0" name="Google Shape;290;p23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291" name="Google Shape;291;p23"/>
            <p:cNvSpPr/>
            <p:nvPr/>
          </p:nvSpPr>
          <p:spPr>
            <a:xfrm>
              <a:off x="6985600" y="2975707"/>
              <a:ext cx="12915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Password Hashing</a:t>
              </a:r>
              <a:endParaRPr sz="1000"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7005550" y="3148787"/>
              <a:ext cx="12516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Encryption-at-rest</a:t>
              </a:r>
              <a:endParaRPr sz="1000"/>
            </a:p>
          </p:txBody>
        </p:sp>
        <p:grpSp>
          <p:nvGrpSpPr>
            <p:cNvPr id="293" name="Google Shape;293;p23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294" name="Google Shape;294;p23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295" name="Google Shape;295;p23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6" name="Google Shape;296;p23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97" name="Google Shape;297;p23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298" name="Google Shape;298;p23"/>
          <p:cNvSpPr/>
          <p:nvPr/>
        </p:nvSpPr>
        <p:spPr>
          <a:xfrm>
            <a:off x="5644500" y="4211975"/>
            <a:ext cx="6405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OAuth2.0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Timeline</a:t>
            </a:r>
            <a:endParaRPr/>
          </a:p>
        </p:txBody>
      </p:sp>
      <p:sp>
        <p:nvSpPr>
          <p:cNvPr id="304" name="Google Shape;304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24"/>
          <p:cNvGrpSpPr/>
          <p:nvPr/>
        </p:nvGrpSpPr>
        <p:grpSpPr>
          <a:xfrm>
            <a:off x="4234525" y="2017326"/>
            <a:ext cx="2530748" cy="1420699"/>
            <a:chOff x="4476075" y="2162600"/>
            <a:chExt cx="2530748" cy="1420699"/>
          </a:xfrm>
        </p:grpSpPr>
        <p:sp>
          <p:nvSpPr>
            <p:cNvPr id="306" name="Google Shape;306;p24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7" name="Google Shape;307;p24"/>
            <p:cNvGrpSpPr/>
            <p:nvPr/>
          </p:nvGrpSpPr>
          <p:grpSpPr>
            <a:xfrm>
              <a:off x="4476075" y="2162600"/>
              <a:ext cx="2530748" cy="1420699"/>
              <a:chOff x="4476075" y="2162600"/>
              <a:chExt cx="2530748" cy="1420699"/>
            </a:xfrm>
          </p:grpSpPr>
          <p:grpSp>
            <p:nvGrpSpPr>
              <p:cNvPr id="308" name="Google Shape;308;p24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09" name="Google Shape;309;p2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10" name="Google Shape;310;p2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11" name="Google Shape;311;p24"/>
              <p:cNvSpPr txBox="1"/>
              <p:nvPr/>
            </p:nvSpPr>
            <p:spPr>
              <a:xfrm>
                <a:off x="4476075" y="3211899"/>
                <a:ext cx="756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Phase3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2" name="Google Shape;312;p24"/>
              <p:cNvSpPr txBox="1"/>
              <p:nvPr/>
            </p:nvSpPr>
            <p:spPr>
              <a:xfrm>
                <a:off x="4753223" y="21626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Acquired and deployed a trial of Enterprise Edition of Mattermost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13" name="Google Shape;313;p24"/>
          <p:cNvGrpSpPr/>
          <p:nvPr/>
        </p:nvGrpSpPr>
        <p:grpSpPr>
          <a:xfrm>
            <a:off x="6194260" y="2557322"/>
            <a:ext cx="2721140" cy="1735653"/>
            <a:chOff x="6435810" y="2702596"/>
            <a:chExt cx="2721140" cy="1735653"/>
          </a:xfrm>
        </p:grpSpPr>
        <p:sp>
          <p:nvSpPr>
            <p:cNvPr id="314" name="Google Shape;314;p24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5" name="Google Shape;315;p24"/>
            <p:cNvGrpSpPr/>
            <p:nvPr/>
          </p:nvGrpSpPr>
          <p:grpSpPr>
            <a:xfrm>
              <a:off x="6435810" y="2702596"/>
              <a:ext cx="2721065" cy="1735653"/>
              <a:chOff x="6435810" y="2702596"/>
              <a:chExt cx="2721065" cy="1735653"/>
            </a:xfrm>
          </p:grpSpPr>
          <p:grpSp>
            <p:nvGrpSpPr>
              <p:cNvPr id="316" name="Google Shape;316;p24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17" name="Google Shape;317;p2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18" name="Google Shape;318;p2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19" name="Google Shape;319;p24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Phase4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20" name="Google Shape;320;p24"/>
              <p:cNvSpPr txBox="1"/>
              <p:nvPr/>
            </p:nvSpPr>
            <p:spPr>
              <a:xfrm>
                <a:off x="6676775" y="3494449"/>
                <a:ext cx="24801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Conducted behavior analysis and source code analysis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Network Capture, Static Analysis, Manual Analysis, POC generation</a:t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21" name="Google Shape;321;p24"/>
          <p:cNvGrpSpPr/>
          <p:nvPr/>
        </p:nvGrpSpPr>
        <p:grpSpPr>
          <a:xfrm>
            <a:off x="254441" y="1988101"/>
            <a:ext cx="2576206" cy="1453288"/>
            <a:chOff x="495991" y="2133375"/>
            <a:chExt cx="2576206" cy="1453288"/>
          </a:xfrm>
        </p:grpSpPr>
        <p:sp>
          <p:nvSpPr>
            <p:cNvPr id="322" name="Google Shape;322;p24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3" name="Google Shape;323;p24"/>
            <p:cNvGrpSpPr/>
            <p:nvPr/>
          </p:nvGrpSpPr>
          <p:grpSpPr>
            <a:xfrm>
              <a:off x="495991" y="2133375"/>
              <a:ext cx="2576206" cy="1453288"/>
              <a:chOff x="495991" y="2133375"/>
              <a:chExt cx="2576206" cy="1453288"/>
            </a:xfrm>
          </p:grpSpPr>
          <p:sp>
            <p:nvSpPr>
              <p:cNvPr id="324" name="Google Shape;324;p24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Phase1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25" name="Google Shape;325;p24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26" name="Google Shape;326;p2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27" name="Google Shape;327;p2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28" name="Google Shape;328;p24"/>
              <p:cNvSpPr txBox="1"/>
              <p:nvPr/>
            </p:nvSpPr>
            <p:spPr>
              <a:xfrm>
                <a:off x="818597" y="2133375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Read Documentation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Extract features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29" name="Google Shape;329;p24"/>
          <p:cNvGrpSpPr/>
          <p:nvPr/>
        </p:nvGrpSpPr>
        <p:grpSpPr>
          <a:xfrm>
            <a:off x="2284045" y="2557322"/>
            <a:ext cx="2501355" cy="1735654"/>
            <a:chOff x="2525595" y="2702596"/>
            <a:chExt cx="2501355" cy="1735654"/>
          </a:xfrm>
        </p:grpSpPr>
        <p:sp>
          <p:nvSpPr>
            <p:cNvPr id="330" name="Google Shape;330;p24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1" name="Google Shape;331;p24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332" name="Google Shape;332;p24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Phase2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33" name="Google Shape;333;p24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34" name="Google Shape;334;p2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35" name="Google Shape;335;p2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6" name="Google Shape;336;p24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Came up with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Threat Model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37" name="Google Shape;337;p24"/>
          <p:cNvSpPr/>
          <p:nvPr/>
        </p:nvSpPr>
        <p:spPr>
          <a:xfrm>
            <a:off x="2012350" y="2425100"/>
            <a:ext cx="1889400" cy="1545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Come Up With Our Threat Model</a:t>
            </a:r>
            <a:endParaRPr/>
          </a:p>
        </p:txBody>
      </p:sp>
      <p:sp>
        <p:nvSpPr>
          <p:cNvPr id="343" name="Google Shape;343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25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5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5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348" name="Google Shape;348;p25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5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350" name="Google Shape;350;p25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351" name="Google Shape;351;p25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5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5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354" name="Google Shape;354;p25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5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5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357" name="Google Shape;357;p25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358" name="Google Shape;358;p25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359" name="Google Shape;359;p25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360" name="Google Shape;360;p25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5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5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363" name="Google Shape;363;p25"/>
          <p:cNvSpPr/>
          <p:nvPr/>
        </p:nvSpPr>
        <p:spPr>
          <a:xfrm>
            <a:off x="5549250" y="3955163"/>
            <a:ext cx="8310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RESTful API</a:t>
            </a:r>
            <a:endParaRPr sz="800"/>
          </a:p>
        </p:txBody>
      </p:sp>
      <p:sp>
        <p:nvSpPr>
          <p:cNvPr id="364" name="Google Shape;364;p25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5" name="Google Shape;3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50" y="2053800"/>
            <a:ext cx="1356600" cy="51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38" y="2566525"/>
            <a:ext cx="1687500" cy="7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100" y="2102711"/>
            <a:ext cx="1494900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50" y="3331700"/>
            <a:ext cx="1885949" cy="7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4673" y="2842800"/>
            <a:ext cx="1526209" cy="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5"/>
          <p:cNvSpPr/>
          <p:nvPr/>
        </p:nvSpPr>
        <p:spPr>
          <a:xfrm>
            <a:off x="5428350" y="3698363"/>
            <a:ext cx="10728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Management</a:t>
            </a:r>
            <a:endParaRPr sz="800"/>
          </a:p>
        </p:txBody>
      </p:sp>
      <p:pic>
        <p:nvPicPr>
          <p:cNvPr id="371" name="Google Shape;37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7774" y="4140675"/>
            <a:ext cx="1763100" cy="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5"/>
          <p:cNvSpPr/>
          <p:nvPr/>
        </p:nvSpPr>
        <p:spPr>
          <a:xfrm>
            <a:off x="5428350" y="3414263"/>
            <a:ext cx="10728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Scalability Support</a:t>
            </a:r>
            <a:endParaRPr sz="800"/>
          </a:p>
        </p:txBody>
      </p:sp>
      <p:sp>
        <p:nvSpPr>
          <p:cNvPr id="373" name="Google Shape;373;p25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74" name="Google Shape;374;p25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375" name="Google Shape;375;p25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6" name="Google Shape;376;p25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377" name="Google Shape;377;p25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378" name="Google Shape;378;p25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9" name="Google Shape;379;p25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80" name="Google Shape;380;p25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381" name="Google Shape;381;p25"/>
            <p:cNvSpPr/>
            <p:nvPr/>
          </p:nvSpPr>
          <p:spPr>
            <a:xfrm>
              <a:off x="6985600" y="2975707"/>
              <a:ext cx="12915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Password Hashing</a:t>
              </a:r>
              <a:endParaRPr sz="1000"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7005550" y="3148787"/>
              <a:ext cx="12516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Encryption-at-rest</a:t>
              </a:r>
              <a:endParaRPr sz="1000"/>
            </a:p>
          </p:txBody>
        </p:sp>
        <p:grpSp>
          <p:nvGrpSpPr>
            <p:cNvPr id="383" name="Google Shape;383;p25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384" name="Google Shape;384;p25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385" name="Google Shape;385;p25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6" name="Google Shape;386;p25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87" name="Google Shape;387;p25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388" name="Google Shape;388;p25"/>
          <p:cNvSpPr/>
          <p:nvPr/>
        </p:nvSpPr>
        <p:spPr>
          <a:xfrm>
            <a:off x="5644500" y="4211975"/>
            <a:ext cx="6405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OAuth2.0</a:t>
            </a: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Database </a:t>
            </a:r>
            <a:endParaRPr/>
          </a:p>
        </p:txBody>
      </p:sp>
      <p:sp>
        <p:nvSpPr>
          <p:cNvPr id="394" name="Google Shape;394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26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6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6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6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399" name="Google Shape;399;p26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6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401" name="Google Shape;401;p26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402" name="Google Shape;402;p26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6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6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405" name="Google Shape;405;p26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6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6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408" name="Google Shape;408;p26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409" name="Google Shape;409;p26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410" name="Google Shape;410;p26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411" name="Google Shape;411;p26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6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6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414" name="Google Shape;414;p26"/>
          <p:cNvSpPr/>
          <p:nvPr/>
        </p:nvSpPr>
        <p:spPr>
          <a:xfrm>
            <a:off x="5549250" y="3955163"/>
            <a:ext cx="8310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RESTful API</a:t>
            </a:r>
            <a:endParaRPr sz="800"/>
          </a:p>
        </p:txBody>
      </p:sp>
      <p:sp>
        <p:nvSpPr>
          <p:cNvPr id="415" name="Google Shape;415;p26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6" name="Google Shape;4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50" y="2053800"/>
            <a:ext cx="1356600" cy="51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38" y="2566525"/>
            <a:ext cx="1687500" cy="7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100" y="2102711"/>
            <a:ext cx="1494900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50" y="3331700"/>
            <a:ext cx="1885949" cy="7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4673" y="2842800"/>
            <a:ext cx="1526209" cy="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6"/>
          <p:cNvSpPr/>
          <p:nvPr/>
        </p:nvSpPr>
        <p:spPr>
          <a:xfrm>
            <a:off x="5428350" y="3698363"/>
            <a:ext cx="10728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Management</a:t>
            </a:r>
            <a:endParaRPr sz="800"/>
          </a:p>
        </p:txBody>
      </p:sp>
      <p:pic>
        <p:nvPicPr>
          <p:cNvPr id="422" name="Google Shape;42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7774" y="4140675"/>
            <a:ext cx="1763100" cy="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6"/>
          <p:cNvSpPr/>
          <p:nvPr/>
        </p:nvSpPr>
        <p:spPr>
          <a:xfrm>
            <a:off x="5428350" y="3414263"/>
            <a:ext cx="10728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Scalability Support</a:t>
            </a:r>
            <a:endParaRPr sz="800"/>
          </a:p>
        </p:txBody>
      </p:sp>
      <p:sp>
        <p:nvSpPr>
          <p:cNvPr id="424" name="Google Shape;424;p26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25" name="Google Shape;425;p26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426" name="Google Shape;426;p26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7" name="Google Shape;427;p26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428" name="Google Shape;428;p26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429" name="Google Shape;429;p26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" name="Google Shape;430;p26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1" name="Google Shape;431;p26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432" name="Google Shape;432;p26"/>
            <p:cNvSpPr/>
            <p:nvPr/>
          </p:nvSpPr>
          <p:spPr>
            <a:xfrm>
              <a:off x="6985600" y="2975707"/>
              <a:ext cx="12915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Password Hashing</a:t>
              </a:r>
              <a:endParaRPr sz="1000"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7005550" y="3148787"/>
              <a:ext cx="12516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Encryption-at-rest</a:t>
              </a:r>
              <a:endParaRPr sz="1000"/>
            </a:p>
          </p:txBody>
        </p:sp>
        <p:grpSp>
          <p:nvGrpSpPr>
            <p:cNvPr id="434" name="Google Shape;434;p26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435" name="Google Shape;435;p26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436" name="Google Shape;436;p26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7" name="Google Shape;437;p26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38" name="Google Shape;438;p26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439" name="Google Shape;439;p26"/>
          <p:cNvSpPr/>
          <p:nvPr/>
        </p:nvSpPr>
        <p:spPr>
          <a:xfrm>
            <a:off x="5644500" y="4211975"/>
            <a:ext cx="6405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OAuth2.0</a:t>
            </a:r>
            <a:endParaRPr sz="800"/>
          </a:p>
        </p:txBody>
      </p:sp>
      <p:sp>
        <p:nvSpPr>
          <p:cNvPr id="440" name="Google Shape;440;p26"/>
          <p:cNvSpPr/>
          <p:nvPr/>
        </p:nvSpPr>
        <p:spPr>
          <a:xfrm>
            <a:off x="3453000" y="1628075"/>
            <a:ext cx="5117400" cy="3156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7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Mattermost Users</a:t>
            </a:r>
            <a:endParaRPr/>
          </a:p>
        </p:txBody>
      </p:sp>
      <p:sp>
        <p:nvSpPr>
          <p:cNvPr id="446" name="Google Shape;446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27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7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7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7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451" name="Google Shape;451;p27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7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453" name="Google Shape;453;p27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454" name="Google Shape;454;p27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7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7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457" name="Google Shape;457;p27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7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7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460" name="Google Shape;460;p27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461" name="Google Shape;461;p27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462" name="Google Shape;462;p27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463" name="Google Shape;463;p27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7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7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466" name="Google Shape;466;p27"/>
          <p:cNvSpPr/>
          <p:nvPr/>
        </p:nvSpPr>
        <p:spPr>
          <a:xfrm>
            <a:off x="5549250" y="3955163"/>
            <a:ext cx="8310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RESTful API</a:t>
            </a:r>
            <a:endParaRPr sz="800"/>
          </a:p>
        </p:txBody>
      </p:sp>
      <p:sp>
        <p:nvSpPr>
          <p:cNvPr id="467" name="Google Shape;467;p27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8" name="Google Shape;4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50" y="2053800"/>
            <a:ext cx="1356600" cy="51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38" y="2566525"/>
            <a:ext cx="1687500" cy="7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100" y="2102711"/>
            <a:ext cx="1494900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50" y="3331700"/>
            <a:ext cx="1885949" cy="7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4673" y="2842800"/>
            <a:ext cx="1526209" cy="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7"/>
          <p:cNvSpPr/>
          <p:nvPr/>
        </p:nvSpPr>
        <p:spPr>
          <a:xfrm>
            <a:off x="5428350" y="3698363"/>
            <a:ext cx="10728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Management</a:t>
            </a:r>
            <a:endParaRPr sz="800"/>
          </a:p>
        </p:txBody>
      </p:sp>
      <p:pic>
        <p:nvPicPr>
          <p:cNvPr id="474" name="Google Shape;474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7774" y="4140675"/>
            <a:ext cx="1763100" cy="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7"/>
          <p:cNvSpPr/>
          <p:nvPr/>
        </p:nvSpPr>
        <p:spPr>
          <a:xfrm>
            <a:off x="5428350" y="3414263"/>
            <a:ext cx="10728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Scalability Support</a:t>
            </a:r>
            <a:endParaRPr sz="800"/>
          </a:p>
        </p:txBody>
      </p:sp>
      <p:sp>
        <p:nvSpPr>
          <p:cNvPr id="476" name="Google Shape;476;p27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77" name="Google Shape;477;p27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478" name="Google Shape;478;p27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9" name="Google Shape;479;p27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480" name="Google Shape;480;p27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481" name="Google Shape;481;p27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" name="Google Shape;482;p27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83" name="Google Shape;483;p27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484" name="Google Shape;484;p27"/>
            <p:cNvSpPr/>
            <p:nvPr/>
          </p:nvSpPr>
          <p:spPr>
            <a:xfrm>
              <a:off x="6985600" y="2975707"/>
              <a:ext cx="12915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Password Hashing</a:t>
              </a:r>
              <a:endParaRPr sz="1000"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7005550" y="3148787"/>
              <a:ext cx="12516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Encryption-at-rest</a:t>
              </a:r>
              <a:endParaRPr sz="1000"/>
            </a:p>
          </p:txBody>
        </p:sp>
        <p:grpSp>
          <p:nvGrpSpPr>
            <p:cNvPr id="486" name="Google Shape;486;p27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487" name="Google Shape;487;p27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488" name="Google Shape;488;p27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9" name="Google Shape;489;p27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90" name="Google Shape;490;p27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491" name="Google Shape;491;p27"/>
          <p:cNvSpPr/>
          <p:nvPr/>
        </p:nvSpPr>
        <p:spPr>
          <a:xfrm>
            <a:off x="5644500" y="4211975"/>
            <a:ext cx="6405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OAuth2.0</a:t>
            </a:r>
            <a:endParaRPr sz="800"/>
          </a:p>
        </p:txBody>
      </p:sp>
      <p:sp>
        <p:nvSpPr>
          <p:cNvPr id="492" name="Google Shape;492;p27"/>
          <p:cNvSpPr/>
          <p:nvPr/>
        </p:nvSpPr>
        <p:spPr>
          <a:xfrm>
            <a:off x="3453000" y="1628075"/>
            <a:ext cx="3342600" cy="3156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8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</a:t>
            </a:r>
            <a:endParaRPr/>
          </a:p>
        </p:txBody>
      </p:sp>
      <p:sp>
        <p:nvSpPr>
          <p:cNvPr id="498" name="Google Shape;498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9" name="Google Shape;499;p28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8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8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8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503" name="Google Shape;503;p28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8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505" name="Google Shape;505;p28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506" name="Google Shape;506;p28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8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8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509" name="Google Shape;509;p28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8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8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512" name="Google Shape;512;p28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513" name="Google Shape;513;p28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514" name="Google Shape;514;p28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515" name="Google Shape;515;p28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8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8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518" name="Google Shape;518;p28"/>
          <p:cNvSpPr/>
          <p:nvPr/>
        </p:nvSpPr>
        <p:spPr>
          <a:xfrm>
            <a:off x="5549250" y="3955163"/>
            <a:ext cx="8310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RESTful API</a:t>
            </a:r>
            <a:endParaRPr sz="800"/>
          </a:p>
        </p:txBody>
      </p:sp>
      <p:sp>
        <p:nvSpPr>
          <p:cNvPr id="519" name="Google Shape;519;p28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20" name="Google Shape;52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50" y="2053800"/>
            <a:ext cx="1356600" cy="51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38" y="2566525"/>
            <a:ext cx="1687500" cy="7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100" y="2102711"/>
            <a:ext cx="1494900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50" y="3331700"/>
            <a:ext cx="1885949" cy="7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4673" y="2842800"/>
            <a:ext cx="1526209" cy="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/>
          <p:nvPr/>
        </p:nvSpPr>
        <p:spPr>
          <a:xfrm>
            <a:off x="5428350" y="3698363"/>
            <a:ext cx="10728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Management</a:t>
            </a:r>
            <a:endParaRPr sz="800"/>
          </a:p>
        </p:txBody>
      </p:sp>
      <p:pic>
        <p:nvPicPr>
          <p:cNvPr id="526" name="Google Shape;526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7774" y="4140675"/>
            <a:ext cx="1763100" cy="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8"/>
          <p:cNvSpPr/>
          <p:nvPr/>
        </p:nvSpPr>
        <p:spPr>
          <a:xfrm>
            <a:off x="5428350" y="3414263"/>
            <a:ext cx="10728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Scalability Support</a:t>
            </a:r>
            <a:endParaRPr sz="800"/>
          </a:p>
        </p:txBody>
      </p:sp>
      <p:sp>
        <p:nvSpPr>
          <p:cNvPr id="528" name="Google Shape;528;p28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29" name="Google Shape;529;p28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530" name="Google Shape;530;p28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31" name="Google Shape;531;p28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532" name="Google Shape;532;p28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533" name="Google Shape;533;p28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28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35" name="Google Shape;535;p28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536" name="Google Shape;536;p28"/>
            <p:cNvSpPr/>
            <p:nvPr/>
          </p:nvSpPr>
          <p:spPr>
            <a:xfrm>
              <a:off x="6985600" y="2975707"/>
              <a:ext cx="12915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Password Hashing</a:t>
              </a:r>
              <a:endParaRPr sz="1000"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7005550" y="3148787"/>
              <a:ext cx="12516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Encryption-at-rest</a:t>
              </a:r>
              <a:endParaRPr sz="1000"/>
            </a:p>
          </p:txBody>
        </p:sp>
        <p:grpSp>
          <p:nvGrpSpPr>
            <p:cNvPr id="538" name="Google Shape;538;p28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539" name="Google Shape;539;p28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540" name="Google Shape;540;p28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41" name="Google Shape;541;p28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42" name="Google Shape;542;p28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543" name="Google Shape;543;p28"/>
          <p:cNvSpPr/>
          <p:nvPr/>
        </p:nvSpPr>
        <p:spPr>
          <a:xfrm>
            <a:off x="5644500" y="4211975"/>
            <a:ext cx="6405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OAuth2.0</a:t>
            </a:r>
            <a:endParaRPr sz="800"/>
          </a:p>
        </p:txBody>
      </p:sp>
      <p:sp>
        <p:nvSpPr>
          <p:cNvPr id="544" name="Google Shape;544;p28"/>
          <p:cNvSpPr/>
          <p:nvPr/>
        </p:nvSpPr>
        <p:spPr>
          <a:xfrm>
            <a:off x="3453000" y="3331700"/>
            <a:ext cx="1886100" cy="809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8"/>
          <p:cNvSpPr/>
          <p:nvPr/>
        </p:nvSpPr>
        <p:spPr>
          <a:xfrm>
            <a:off x="3453000" y="1982925"/>
            <a:ext cx="1356600" cy="587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9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Timeline</a:t>
            </a:r>
            <a:endParaRPr/>
          </a:p>
        </p:txBody>
      </p:sp>
      <p:sp>
        <p:nvSpPr>
          <p:cNvPr id="551" name="Google Shape;551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2" name="Google Shape;552;p29"/>
          <p:cNvGrpSpPr/>
          <p:nvPr/>
        </p:nvGrpSpPr>
        <p:grpSpPr>
          <a:xfrm>
            <a:off x="4234525" y="2017326"/>
            <a:ext cx="2530748" cy="1420699"/>
            <a:chOff x="4476075" y="2162600"/>
            <a:chExt cx="2530748" cy="1420699"/>
          </a:xfrm>
        </p:grpSpPr>
        <p:sp>
          <p:nvSpPr>
            <p:cNvPr id="553" name="Google Shape;553;p29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54" name="Google Shape;554;p29"/>
            <p:cNvGrpSpPr/>
            <p:nvPr/>
          </p:nvGrpSpPr>
          <p:grpSpPr>
            <a:xfrm>
              <a:off x="4476075" y="2162600"/>
              <a:ext cx="2530748" cy="1420699"/>
              <a:chOff x="4476075" y="2162600"/>
              <a:chExt cx="2530748" cy="1420699"/>
            </a:xfrm>
          </p:grpSpPr>
          <p:grpSp>
            <p:nvGrpSpPr>
              <p:cNvPr id="555" name="Google Shape;555;p29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56" name="Google Shape;556;p2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57" name="Google Shape;557;p2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58" name="Google Shape;558;p29"/>
              <p:cNvSpPr txBox="1"/>
              <p:nvPr/>
            </p:nvSpPr>
            <p:spPr>
              <a:xfrm>
                <a:off x="4476075" y="3211899"/>
                <a:ext cx="756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Phase3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59" name="Google Shape;559;p29"/>
              <p:cNvSpPr txBox="1"/>
              <p:nvPr/>
            </p:nvSpPr>
            <p:spPr>
              <a:xfrm>
                <a:off x="4753223" y="21626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Acquired and deployed a trial of Enterprise Edition of Mattermost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60" name="Google Shape;560;p29"/>
          <p:cNvGrpSpPr/>
          <p:nvPr/>
        </p:nvGrpSpPr>
        <p:grpSpPr>
          <a:xfrm>
            <a:off x="6194260" y="2557322"/>
            <a:ext cx="2721140" cy="1735653"/>
            <a:chOff x="6435810" y="2702596"/>
            <a:chExt cx="2721140" cy="1735653"/>
          </a:xfrm>
        </p:grpSpPr>
        <p:sp>
          <p:nvSpPr>
            <p:cNvPr id="561" name="Google Shape;561;p29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2" name="Google Shape;562;p29"/>
            <p:cNvGrpSpPr/>
            <p:nvPr/>
          </p:nvGrpSpPr>
          <p:grpSpPr>
            <a:xfrm>
              <a:off x="6435810" y="2702596"/>
              <a:ext cx="2721065" cy="1735653"/>
              <a:chOff x="6435810" y="2702596"/>
              <a:chExt cx="2721065" cy="1735653"/>
            </a:xfrm>
          </p:grpSpPr>
          <p:grpSp>
            <p:nvGrpSpPr>
              <p:cNvPr id="563" name="Google Shape;563;p29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564" name="Google Shape;564;p2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65" name="Google Shape;565;p2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66" name="Google Shape;566;p29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Phase4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67" name="Google Shape;567;p29"/>
              <p:cNvSpPr txBox="1"/>
              <p:nvPr/>
            </p:nvSpPr>
            <p:spPr>
              <a:xfrm>
                <a:off x="6676775" y="3494449"/>
                <a:ext cx="24801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Conducted behavior analysis and source code analysis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Network Capture, Static Analysis, Manual Analysis, POC generation</a:t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68" name="Google Shape;568;p29"/>
          <p:cNvGrpSpPr/>
          <p:nvPr/>
        </p:nvGrpSpPr>
        <p:grpSpPr>
          <a:xfrm>
            <a:off x="254441" y="1988101"/>
            <a:ext cx="2576206" cy="1453288"/>
            <a:chOff x="495991" y="2133375"/>
            <a:chExt cx="2576206" cy="1453288"/>
          </a:xfrm>
        </p:grpSpPr>
        <p:sp>
          <p:nvSpPr>
            <p:cNvPr id="569" name="Google Shape;569;p29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0" name="Google Shape;570;p29"/>
            <p:cNvGrpSpPr/>
            <p:nvPr/>
          </p:nvGrpSpPr>
          <p:grpSpPr>
            <a:xfrm>
              <a:off x="495991" y="2133375"/>
              <a:ext cx="2576206" cy="1453288"/>
              <a:chOff x="495991" y="2133375"/>
              <a:chExt cx="2576206" cy="1453288"/>
            </a:xfrm>
          </p:grpSpPr>
          <p:sp>
            <p:nvSpPr>
              <p:cNvPr id="571" name="Google Shape;571;p29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Phase1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572" name="Google Shape;572;p29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73" name="Google Shape;573;p2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74" name="Google Shape;574;p2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75" name="Google Shape;575;p29"/>
              <p:cNvSpPr txBox="1"/>
              <p:nvPr/>
            </p:nvSpPr>
            <p:spPr>
              <a:xfrm>
                <a:off x="818597" y="2133375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Read Documentation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Extract features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76" name="Google Shape;576;p29"/>
          <p:cNvGrpSpPr/>
          <p:nvPr/>
        </p:nvGrpSpPr>
        <p:grpSpPr>
          <a:xfrm>
            <a:off x="2284045" y="2557322"/>
            <a:ext cx="2501355" cy="1735654"/>
            <a:chOff x="2525595" y="2702596"/>
            <a:chExt cx="2501355" cy="1735654"/>
          </a:xfrm>
        </p:grpSpPr>
        <p:sp>
          <p:nvSpPr>
            <p:cNvPr id="577" name="Google Shape;577;p29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78" name="Google Shape;578;p29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579" name="Google Shape;579;p29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Phase2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580" name="Google Shape;580;p29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581" name="Google Shape;581;p2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82" name="Google Shape;582;p2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83" name="Google Shape;583;p29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Came up with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Threat Model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584" name="Google Shape;584;p29"/>
          <p:cNvSpPr/>
          <p:nvPr/>
        </p:nvSpPr>
        <p:spPr>
          <a:xfrm>
            <a:off x="4234525" y="2017325"/>
            <a:ext cx="4517100" cy="238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0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Database </a:t>
            </a:r>
            <a:endParaRPr/>
          </a:p>
        </p:txBody>
      </p:sp>
      <p:sp>
        <p:nvSpPr>
          <p:cNvPr id="590" name="Google Shape;590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595" name="Google Shape;595;p30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597" name="Google Shape;597;p30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598" name="Google Shape;598;p30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604" name="Google Shape;604;p30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605" name="Google Shape;605;p30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606" name="Google Shape;606;p30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607" name="Google Shape;607;p30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0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610" name="Google Shape;610;p30"/>
          <p:cNvSpPr/>
          <p:nvPr/>
        </p:nvSpPr>
        <p:spPr>
          <a:xfrm>
            <a:off x="5549250" y="3955163"/>
            <a:ext cx="8310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RESTful API</a:t>
            </a:r>
            <a:endParaRPr sz="800"/>
          </a:p>
        </p:txBody>
      </p:sp>
      <p:sp>
        <p:nvSpPr>
          <p:cNvPr id="611" name="Google Shape;611;p30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2" name="Google Shape;61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50" y="2053800"/>
            <a:ext cx="1356600" cy="51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38" y="2566525"/>
            <a:ext cx="1687500" cy="7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100" y="2102711"/>
            <a:ext cx="1494900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50" y="3331700"/>
            <a:ext cx="1885949" cy="7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4673" y="2842800"/>
            <a:ext cx="1526209" cy="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0"/>
          <p:cNvSpPr/>
          <p:nvPr/>
        </p:nvSpPr>
        <p:spPr>
          <a:xfrm>
            <a:off x="5428350" y="3698363"/>
            <a:ext cx="10728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Management</a:t>
            </a:r>
            <a:endParaRPr sz="800"/>
          </a:p>
        </p:txBody>
      </p:sp>
      <p:pic>
        <p:nvPicPr>
          <p:cNvPr id="618" name="Google Shape;61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7774" y="4140675"/>
            <a:ext cx="1763100" cy="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30"/>
          <p:cNvSpPr/>
          <p:nvPr/>
        </p:nvSpPr>
        <p:spPr>
          <a:xfrm>
            <a:off x="5428350" y="3414263"/>
            <a:ext cx="10728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Scalability Support</a:t>
            </a:r>
            <a:endParaRPr sz="800"/>
          </a:p>
        </p:txBody>
      </p:sp>
      <p:sp>
        <p:nvSpPr>
          <p:cNvPr id="620" name="Google Shape;620;p30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622" name="Google Shape;622;p30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3" name="Google Shape;623;p30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624" name="Google Shape;624;p30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625" name="Google Shape;625;p30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0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27" name="Google Shape;627;p30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628" name="Google Shape;628;p30"/>
            <p:cNvSpPr/>
            <p:nvPr/>
          </p:nvSpPr>
          <p:spPr>
            <a:xfrm>
              <a:off x="6985600" y="2975707"/>
              <a:ext cx="12915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Password Hashing</a:t>
              </a:r>
              <a:endParaRPr sz="1000"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7005550" y="3148787"/>
              <a:ext cx="12516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Encryption-at-rest</a:t>
              </a:r>
              <a:endParaRPr sz="1000"/>
            </a:p>
          </p:txBody>
        </p:sp>
        <p:grpSp>
          <p:nvGrpSpPr>
            <p:cNvPr id="630" name="Google Shape;630;p30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631" name="Google Shape;631;p30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632" name="Google Shape;632;p30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0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34" name="Google Shape;634;p30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635" name="Google Shape;635;p30"/>
          <p:cNvSpPr/>
          <p:nvPr/>
        </p:nvSpPr>
        <p:spPr>
          <a:xfrm>
            <a:off x="5644500" y="4211975"/>
            <a:ext cx="6405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OAuth2.0</a:t>
            </a:r>
            <a:endParaRPr sz="800"/>
          </a:p>
        </p:txBody>
      </p:sp>
      <p:sp>
        <p:nvSpPr>
          <p:cNvPr id="636" name="Google Shape;636;p30"/>
          <p:cNvSpPr/>
          <p:nvPr/>
        </p:nvSpPr>
        <p:spPr>
          <a:xfrm>
            <a:off x="3453000" y="1628075"/>
            <a:ext cx="5117400" cy="3156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0"/>
          <p:cNvSpPr/>
          <p:nvPr/>
        </p:nvSpPr>
        <p:spPr>
          <a:xfrm>
            <a:off x="7075600" y="2002350"/>
            <a:ext cx="1494900" cy="2281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0"/>
          <p:cNvSpPr/>
          <p:nvPr/>
        </p:nvSpPr>
        <p:spPr>
          <a:xfrm>
            <a:off x="3451500" y="1901075"/>
            <a:ext cx="1494900" cy="670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1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Database</a:t>
            </a:r>
            <a:endParaRPr/>
          </a:p>
        </p:txBody>
      </p:sp>
      <p:sp>
        <p:nvSpPr>
          <p:cNvPr id="644" name="Google Shape;644;p31"/>
          <p:cNvSpPr txBox="1"/>
          <p:nvPr>
            <p:ph idx="1" type="body"/>
          </p:nvPr>
        </p:nvSpPr>
        <p:spPr>
          <a:xfrm>
            <a:off x="729450" y="2093875"/>
            <a:ext cx="7688700" cy="18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Credential breach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Session token stealing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Integrated applications can be compromised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645" name="Google Shape;645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6" name="Google Shape;646;p31"/>
          <p:cNvSpPr txBox="1"/>
          <p:nvPr>
            <p:ph type="title"/>
          </p:nvPr>
        </p:nvSpPr>
        <p:spPr>
          <a:xfrm>
            <a:off x="727650" y="1472850"/>
            <a:ext cx="768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Everything is readable. But is it the end of the nightmare?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Mattermost</a:t>
            </a:r>
            <a:endParaRPr/>
          </a:p>
        </p:txBody>
      </p:sp>
      <p:pic>
        <p:nvPicPr>
          <p:cNvPr descr="Mattermost is the open source messaging platform that gives developers the autonomy they need to collaborate productively while meeting the security and control requirements of IT and security teams.&#10;&#10;Learn more at: https://mattermost.com/" id="94" name="Google Shape;94;p14" title="An Introduction to Mattermo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5838" y="1447300"/>
            <a:ext cx="4855925" cy="36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DB - Credential Breach</a:t>
            </a:r>
            <a:endParaRPr/>
          </a:p>
        </p:txBody>
      </p:sp>
      <p:sp>
        <p:nvSpPr>
          <p:cNvPr id="652" name="Google Shape;652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3" name="Google Shape;653;p32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Password</a:t>
            </a:r>
            <a:endParaRPr b="1" sz="1800"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Plain text passwords can be used for credential stuffing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Mattermost only stores </a:t>
            </a:r>
            <a:r>
              <a:rPr b="1" lang="en" sz="1600"/>
              <a:t>bcrypt </a:t>
            </a:r>
            <a:r>
              <a:rPr lang="en" sz="1600"/>
              <a:t>hashed passwords into database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</a:t>
            </a:r>
            <a:r>
              <a:rPr lang="en" sz="1600"/>
              <a:t>crypt is probably not the best choice with the evolution of parallel hardware </a:t>
            </a:r>
            <a:r>
              <a:rPr baseline="30000" lang="en" sz="1600"/>
              <a:t>1</a:t>
            </a:r>
            <a:endParaRPr baseline="30000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</a:t>
            </a:r>
            <a:r>
              <a:rPr lang="en" sz="1600"/>
              <a:t>crypt and</a:t>
            </a:r>
            <a:r>
              <a:rPr lang="en" sz="1600"/>
              <a:t> argon2</a:t>
            </a:r>
            <a:r>
              <a:rPr lang="en" sz="1600">
                <a:solidFill>
                  <a:srgbClr val="000000"/>
                </a:solidFill>
              </a:rPr>
              <a:t> </a:t>
            </a:r>
            <a:r>
              <a:rPr baseline="30000" lang="en" sz="1600">
                <a:solidFill>
                  <a:srgbClr val="000000"/>
                </a:solidFill>
              </a:rPr>
              <a:t>2</a:t>
            </a:r>
            <a:r>
              <a:rPr lang="en" sz="1600">
                <a:solidFill>
                  <a:srgbClr val="000000"/>
                </a:solidFill>
              </a:rPr>
              <a:t> </a:t>
            </a:r>
            <a:r>
              <a:rPr lang="en" sz="1600"/>
              <a:t>provide better defense against offline parallel cracking</a:t>
            </a:r>
            <a:endParaRPr sz="1600"/>
          </a:p>
        </p:txBody>
      </p:sp>
      <p:sp>
        <p:nvSpPr>
          <p:cNvPr id="654" name="Google Shape;654;p32"/>
          <p:cNvSpPr txBox="1"/>
          <p:nvPr/>
        </p:nvSpPr>
        <p:spPr>
          <a:xfrm>
            <a:off x="938400" y="4217375"/>
            <a:ext cx="77061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[1]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Malvoni, Katja, and Josip Knezovic. “Are your passwords safe: Energy-efficient bcrypt cracking with low-cost parallel hardware.” 8th USENIXWorkshop on Offensive Technologies (WOOT 14). 2014.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[2] 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Biryukov, Alex, Daniel Dinu, and Dmitry Khovratovich. "Argon2: new generation of memory-hard functions for password hashing and other applications."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2016 IEEE European Symposium on Security and Privacy (EuroS&amp;P)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 IEEE, 2016.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5" name="Google Shape;6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571748"/>
            <a:ext cx="6919825" cy="1393425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420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3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DB - Session Stealing</a:t>
            </a:r>
            <a:endParaRPr/>
          </a:p>
        </p:txBody>
      </p:sp>
      <p:sp>
        <p:nvSpPr>
          <p:cNvPr id="661" name="Google Shape;661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2" name="Google Shape;662;p33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Session token generated by Google UUID (based on  RFC 4122 and DCE 1.1: Authentication and Security Services)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Valid for 180 days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Stored in database as plain text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 be stolen and used to impersonate any user</a:t>
            </a:r>
            <a:endParaRPr sz="1600"/>
          </a:p>
        </p:txBody>
      </p:sp>
      <p:pic>
        <p:nvPicPr>
          <p:cNvPr id="663" name="Google Shape;663;p33"/>
          <p:cNvPicPr preferRelativeResize="0"/>
          <p:nvPr/>
        </p:nvPicPr>
        <p:blipFill rotWithShape="1">
          <a:blip r:embed="rId3">
            <a:alphaModFix/>
          </a:blip>
          <a:srcRect b="39577" l="0" r="0" t="0"/>
          <a:stretch/>
        </p:blipFill>
        <p:spPr>
          <a:xfrm>
            <a:off x="7750" y="3393150"/>
            <a:ext cx="9144000" cy="15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4"/>
          <p:cNvSpPr txBox="1"/>
          <p:nvPr>
            <p:ph type="title"/>
          </p:nvPr>
        </p:nvSpPr>
        <p:spPr>
          <a:xfrm>
            <a:off x="729450" y="937650"/>
            <a:ext cx="8355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DB</a:t>
            </a:r>
            <a:r>
              <a:rPr lang="en"/>
              <a:t> - Integrated Applications</a:t>
            </a:r>
            <a:endParaRPr/>
          </a:p>
        </p:txBody>
      </p:sp>
      <p:sp>
        <p:nvSpPr>
          <p:cNvPr id="669" name="Google Shape;669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0" name="Google Shape;6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50" y="1580375"/>
            <a:ext cx="2782779" cy="166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7879" y="1616624"/>
            <a:ext cx="2737072" cy="162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6825" y="1598500"/>
            <a:ext cx="2643319" cy="16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550" y="3222399"/>
            <a:ext cx="2782774" cy="18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7217" y="3242001"/>
            <a:ext cx="2718392" cy="160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3300" y="3242000"/>
            <a:ext cx="2643325" cy="156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67872" y="2070300"/>
            <a:ext cx="3885850" cy="250375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 dir="3660000" dist="133350">
              <a:srgbClr val="000000">
                <a:alpha val="28000"/>
              </a:srgbClr>
            </a:outerShdw>
          </a:effectLst>
        </p:spPr>
      </p:pic>
      <p:sp>
        <p:nvSpPr>
          <p:cNvPr id="677" name="Google Shape;677;p34"/>
          <p:cNvSpPr/>
          <p:nvPr/>
        </p:nvSpPr>
        <p:spPr>
          <a:xfrm>
            <a:off x="560275" y="3242250"/>
            <a:ext cx="1469700" cy="863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78" name="Google Shape;678;p34"/>
          <p:cNvCxnSpPr>
            <a:stCxn id="677" idx="3"/>
            <a:endCxn id="676" idx="1"/>
          </p:cNvCxnSpPr>
          <p:nvPr/>
        </p:nvCxnSpPr>
        <p:spPr>
          <a:xfrm flipH="1" rot="10800000">
            <a:off x="2029975" y="3322050"/>
            <a:ext cx="1437900" cy="35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9" name="Google Shape;679;p34"/>
          <p:cNvSpPr/>
          <p:nvPr/>
        </p:nvSpPr>
        <p:spPr>
          <a:xfrm>
            <a:off x="4582025" y="3378875"/>
            <a:ext cx="1814700" cy="190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5"/>
          <p:cNvSpPr txBox="1"/>
          <p:nvPr>
            <p:ph type="title"/>
          </p:nvPr>
        </p:nvSpPr>
        <p:spPr>
          <a:xfrm>
            <a:off x="729450" y="937650"/>
            <a:ext cx="8249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DB</a:t>
            </a:r>
            <a:r>
              <a:rPr lang="en"/>
              <a:t> - Integrated Applications</a:t>
            </a:r>
            <a:endParaRPr/>
          </a:p>
        </p:txBody>
      </p:sp>
      <p:sp>
        <p:nvSpPr>
          <p:cNvPr id="685" name="Google Shape;685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6" name="Google Shape;6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625" y="1524200"/>
            <a:ext cx="6529551" cy="3398874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5"/>
          <p:cNvSpPr txBox="1"/>
          <p:nvPr/>
        </p:nvSpPr>
        <p:spPr>
          <a:xfrm>
            <a:off x="6388900" y="2121700"/>
            <a:ext cx="14052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Realtime notification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8" name="Google Shape;688;p35"/>
          <p:cNvSpPr txBox="1"/>
          <p:nvPr/>
        </p:nvSpPr>
        <p:spPr>
          <a:xfrm>
            <a:off x="6382425" y="3376850"/>
            <a:ext cx="1491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Show TODO list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89" name="Google Shape;689;p35"/>
          <p:cNvCxnSpPr/>
          <p:nvPr/>
        </p:nvCxnSpPr>
        <p:spPr>
          <a:xfrm>
            <a:off x="3183225" y="2856475"/>
            <a:ext cx="45741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6"/>
          <p:cNvSpPr txBox="1"/>
          <p:nvPr>
            <p:ph type="title"/>
          </p:nvPr>
        </p:nvSpPr>
        <p:spPr>
          <a:xfrm>
            <a:off x="729450" y="937650"/>
            <a:ext cx="8271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DB</a:t>
            </a:r>
            <a:r>
              <a:rPr lang="en"/>
              <a:t> - Integrated Applications</a:t>
            </a:r>
            <a:endParaRPr/>
          </a:p>
        </p:txBody>
      </p:sp>
      <p:sp>
        <p:nvSpPr>
          <p:cNvPr id="695" name="Google Shape;695;p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6" name="Google Shape;696;p36"/>
          <p:cNvPicPr preferRelativeResize="0"/>
          <p:nvPr/>
        </p:nvPicPr>
        <p:blipFill rotWithShape="1">
          <a:blip r:embed="rId3">
            <a:alphaModFix/>
          </a:blip>
          <a:srcRect b="26831" l="0" r="0" t="0"/>
          <a:stretch/>
        </p:blipFill>
        <p:spPr>
          <a:xfrm>
            <a:off x="848263" y="1472850"/>
            <a:ext cx="3643112" cy="348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6"/>
          <p:cNvPicPr preferRelativeResize="0"/>
          <p:nvPr/>
        </p:nvPicPr>
        <p:blipFill rotWithShape="1">
          <a:blip r:embed="rId3">
            <a:alphaModFix/>
          </a:blip>
          <a:srcRect b="0" l="0" r="0" t="73155"/>
          <a:stretch/>
        </p:blipFill>
        <p:spPr>
          <a:xfrm>
            <a:off x="4659975" y="1547646"/>
            <a:ext cx="3643101" cy="1278466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36"/>
          <p:cNvSpPr/>
          <p:nvPr/>
        </p:nvSpPr>
        <p:spPr>
          <a:xfrm>
            <a:off x="2727900" y="1726750"/>
            <a:ext cx="583800" cy="101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236475" y="1864225"/>
            <a:ext cx="514200" cy="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0" name="Google Shape;7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8450" y="3743650"/>
            <a:ext cx="7106905" cy="63285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3480000" dist="57150">
              <a:srgbClr val="000000">
                <a:alpha val="34000"/>
              </a:srgbClr>
            </a:outerShdw>
          </a:effectLst>
        </p:spPr>
      </p:pic>
      <p:pic>
        <p:nvPicPr>
          <p:cNvPr id="701" name="Google Shape;70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75" y="2213400"/>
            <a:ext cx="8839202" cy="1144694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3360000" dist="762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7"/>
          <p:cNvSpPr txBox="1"/>
          <p:nvPr>
            <p:ph type="title"/>
          </p:nvPr>
        </p:nvSpPr>
        <p:spPr>
          <a:xfrm>
            <a:off x="729450" y="937650"/>
            <a:ext cx="8259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DB</a:t>
            </a:r>
            <a:r>
              <a:rPr lang="en"/>
              <a:t> - Integrated Applications</a:t>
            </a:r>
            <a:endParaRPr/>
          </a:p>
        </p:txBody>
      </p:sp>
      <p:sp>
        <p:nvSpPr>
          <p:cNvPr id="707" name="Google Shape;707;p3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8" name="Google Shape;708;p37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GitHub token is AES-256 encrypted and stored in database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Encryption key is randomly generated and stored in a json file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Still safe when the database is dumped, but not safe when fully compromised</a:t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8"/>
          <p:cNvSpPr txBox="1"/>
          <p:nvPr>
            <p:ph type="title"/>
          </p:nvPr>
        </p:nvSpPr>
        <p:spPr>
          <a:xfrm>
            <a:off x="729450" y="937650"/>
            <a:ext cx="8355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Server &amp; DB</a:t>
            </a:r>
            <a:r>
              <a:rPr lang="en"/>
              <a:t> - Integrated Applications</a:t>
            </a:r>
            <a:endParaRPr/>
          </a:p>
        </p:txBody>
      </p:sp>
      <p:sp>
        <p:nvSpPr>
          <p:cNvPr id="714" name="Google Shape;714;p3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5" name="Google Shape;7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650" y="2059675"/>
            <a:ext cx="4212542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850" y="2703825"/>
            <a:ext cx="4293408" cy="22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38"/>
          <p:cNvSpPr/>
          <p:nvPr/>
        </p:nvSpPr>
        <p:spPr>
          <a:xfrm>
            <a:off x="1616025" y="4683025"/>
            <a:ext cx="1251000" cy="199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8" name="Google Shape;71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5050" y="1567147"/>
            <a:ext cx="5898749" cy="25482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2820000" dist="666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9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Root Users - Conclusion</a:t>
            </a:r>
            <a:endParaRPr/>
          </a:p>
        </p:txBody>
      </p:sp>
      <p:sp>
        <p:nvSpPr>
          <p:cNvPr id="724" name="Google Shape;724;p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5" name="Google Shape;725;p39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Bcrypt as the password hashing function is becoming unsafe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Session token stored as plain text can lead to impersonate attack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Notification plugins can leak your intellectual property because of coarse </a:t>
            </a:r>
            <a:r>
              <a:rPr lang="en" sz="1600"/>
              <a:t>grained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/>
              <a:t>permission control</a:t>
            </a: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0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Mattermost Users</a:t>
            </a:r>
            <a:endParaRPr/>
          </a:p>
        </p:txBody>
      </p:sp>
      <p:sp>
        <p:nvSpPr>
          <p:cNvPr id="731" name="Google Shape;731;p4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2" name="Google Shape;732;p40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0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0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0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736" name="Google Shape;736;p40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0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738" name="Google Shape;738;p40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739" name="Google Shape;739;p40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0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0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742" name="Google Shape;742;p40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0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0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745" name="Google Shape;745;p40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746" name="Google Shape;746;p40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747" name="Google Shape;747;p40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748" name="Google Shape;748;p40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0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0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751" name="Google Shape;751;p40"/>
          <p:cNvSpPr/>
          <p:nvPr/>
        </p:nvSpPr>
        <p:spPr>
          <a:xfrm>
            <a:off x="5549250" y="3955163"/>
            <a:ext cx="8310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RESTful API</a:t>
            </a:r>
            <a:endParaRPr sz="800"/>
          </a:p>
        </p:txBody>
      </p:sp>
      <p:sp>
        <p:nvSpPr>
          <p:cNvPr id="752" name="Google Shape;752;p40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3" name="Google Shape;75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50" y="2053800"/>
            <a:ext cx="1356600" cy="51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38" y="2566525"/>
            <a:ext cx="1687500" cy="7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100" y="2102711"/>
            <a:ext cx="1494900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50" y="3331700"/>
            <a:ext cx="1885949" cy="7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4673" y="2842800"/>
            <a:ext cx="1526209" cy="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40"/>
          <p:cNvSpPr/>
          <p:nvPr/>
        </p:nvSpPr>
        <p:spPr>
          <a:xfrm>
            <a:off x="5428350" y="3698363"/>
            <a:ext cx="10728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Management</a:t>
            </a:r>
            <a:endParaRPr sz="800"/>
          </a:p>
        </p:txBody>
      </p:sp>
      <p:pic>
        <p:nvPicPr>
          <p:cNvPr id="759" name="Google Shape;759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7774" y="4140675"/>
            <a:ext cx="1763100" cy="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40"/>
          <p:cNvSpPr/>
          <p:nvPr/>
        </p:nvSpPr>
        <p:spPr>
          <a:xfrm>
            <a:off x="5428350" y="3414263"/>
            <a:ext cx="10728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Scalability Support</a:t>
            </a:r>
            <a:endParaRPr sz="800"/>
          </a:p>
        </p:txBody>
      </p:sp>
      <p:sp>
        <p:nvSpPr>
          <p:cNvPr id="761" name="Google Shape;761;p40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62" name="Google Shape;762;p40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763" name="Google Shape;763;p40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4" name="Google Shape;764;p40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765" name="Google Shape;765;p40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766" name="Google Shape;766;p40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7" name="Google Shape;767;p40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68" name="Google Shape;768;p40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769" name="Google Shape;769;p40"/>
            <p:cNvSpPr/>
            <p:nvPr/>
          </p:nvSpPr>
          <p:spPr>
            <a:xfrm>
              <a:off x="6985600" y="2975707"/>
              <a:ext cx="12915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Password Hashing</a:t>
              </a:r>
              <a:endParaRPr sz="1000"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7005550" y="3148787"/>
              <a:ext cx="12516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Encryption-at-rest</a:t>
              </a:r>
              <a:endParaRPr sz="1000"/>
            </a:p>
          </p:txBody>
        </p:sp>
        <p:grpSp>
          <p:nvGrpSpPr>
            <p:cNvPr id="771" name="Google Shape;771;p40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772" name="Google Shape;772;p40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773" name="Google Shape;773;p40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4" name="Google Shape;774;p40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75" name="Google Shape;775;p40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776" name="Google Shape;776;p40"/>
          <p:cNvSpPr/>
          <p:nvPr/>
        </p:nvSpPr>
        <p:spPr>
          <a:xfrm>
            <a:off x="5644500" y="4211975"/>
            <a:ext cx="6405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OAuth2.0</a:t>
            </a:r>
            <a:endParaRPr sz="800"/>
          </a:p>
        </p:txBody>
      </p:sp>
      <p:sp>
        <p:nvSpPr>
          <p:cNvPr id="777" name="Google Shape;777;p40"/>
          <p:cNvSpPr/>
          <p:nvPr/>
        </p:nvSpPr>
        <p:spPr>
          <a:xfrm>
            <a:off x="3453000" y="1628075"/>
            <a:ext cx="3342600" cy="3156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0"/>
          <p:cNvSpPr/>
          <p:nvPr/>
        </p:nvSpPr>
        <p:spPr>
          <a:xfrm>
            <a:off x="3487775" y="2566425"/>
            <a:ext cx="1624200" cy="730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0"/>
          <p:cNvSpPr/>
          <p:nvPr/>
        </p:nvSpPr>
        <p:spPr>
          <a:xfrm>
            <a:off x="5346300" y="3684725"/>
            <a:ext cx="1236900" cy="2445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1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Mattermost Users</a:t>
            </a:r>
            <a:endParaRPr/>
          </a:p>
        </p:txBody>
      </p:sp>
      <p:sp>
        <p:nvSpPr>
          <p:cNvPr id="785" name="Google Shape;785;p41"/>
          <p:cNvSpPr txBox="1"/>
          <p:nvPr>
            <p:ph idx="1" type="body"/>
          </p:nvPr>
        </p:nvSpPr>
        <p:spPr>
          <a:xfrm>
            <a:off x="729450" y="2022925"/>
            <a:ext cx="8355600" cy="28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Target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Intellectual property and trade secret (Posts), as the threat model suggests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Approach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Become Mattermost’s system admin (</a:t>
            </a:r>
            <a:r>
              <a:rPr b="1" lang="en" sz="1600"/>
              <a:t>XSS attack</a:t>
            </a:r>
            <a:r>
              <a:rPr lang="en" sz="1600"/>
              <a:t>, password cracking, SQL injection etc.)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Trick other users (Phishing)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Dump the database (SQL injection)</a:t>
            </a:r>
            <a:endParaRPr sz="1600"/>
          </a:p>
        </p:txBody>
      </p:sp>
      <p:sp>
        <p:nvSpPr>
          <p:cNvPr id="786" name="Google Shape;786;p4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7" name="Google Shape;787;p41"/>
          <p:cNvSpPr txBox="1"/>
          <p:nvPr>
            <p:ph type="title"/>
          </p:nvPr>
        </p:nvSpPr>
        <p:spPr>
          <a:xfrm>
            <a:off x="727650" y="1472850"/>
            <a:ext cx="768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solid step. But what’s next?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Mattermost</a:t>
            </a:r>
            <a:endParaRPr/>
          </a:p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75" y="1396650"/>
            <a:ext cx="7171698" cy="3614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729450" y="1652575"/>
            <a:ext cx="1011000" cy="1672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1779700" y="1396650"/>
            <a:ext cx="6238500" cy="3615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2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Attackers as Non-Admin Users - XSS attack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93" name="Google Shape;793;p4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4" name="Google Shape;794;p42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Session token is stored in cookies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Steal token by XSS attack - document.cookie;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RESTful API of role management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Send &lt;script&gt;XMLHttpRequest.open()&lt;/script&gt; to the admin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Send [click me](JavAsCripT:alert();) to the admin</a:t>
            </a:r>
            <a:endParaRPr sz="1600"/>
          </a:p>
        </p:txBody>
      </p:sp>
      <p:cxnSp>
        <p:nvCxnSpPr>
          <p:cNvPr id="795" name="Google Shape;795;p42"/>
          <p:cNvCxnSpPr/>
          <p:nvPr/>
        </p:nvCxnSpPr>
        <p:spPr>
          <a:xfrm>
            <a:off x="731925" y="2286000"/>
            <a:ext cx="3985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6" name="Google Shape;796;p42"/>
          <p:cNvSpPr txBox="1"/>
          <p:nvPr/>
        </p:nvSpPr>
        <p:spPr>
          <a:xfrm>
            <a:off x="4823825" y="2065500"/>
            <a:ext cx="29478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Token is set to be </a:t>
            </a: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httponly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97" name="Google Shape;797;p42"/>
          <p:cNvCxnSpPr/>
          <p:nvPr/>
        </p:nvCxnSpPr>
        <p:spPr>
          <a:xfrm>
            <a:off x="840875" y="3284900"/>
            <a:ext cx="5388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8" name="Google Shape;798;p42"/>
          <p:cNvSpPr txBox="1"/>
          <p:nvPr/>
        </p:nvSpPr>
        <p:spPr>
          <a:xfrm>
            <a:off x="6322925" y="3064400"/>
            <a:ext cx="29478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&lt;&gt; will be escaped to &amp;gt; &amp;lt;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99" name="Google Shape;799;p42"/>
          <p:cNvGrpSpPr/>
          <p:nvPr/>
        </p:nvGrpSpPr>
        <p:grpSpPr>
          <a:xfrm>
            <a:off x="5758625" y="1624300"/>
            <a:ext cx="3326375" cy="1022700"/>
            <a:chOff x="5994950" y="1624275"/>
            <a:chExt cx="3326375" cy="1022700"/>
          </a:xfrm>
        </p:grpSpPr>
        <p:sp>
          <p:nvSpPr>
            <p:cNvPr id="800" name="Google Shape;800;p42"/>
            <p:cNvSpPr/>
            <p:nvPr/>
          </p:nvSpPr>
          <p:spPr>
            <a:xfrm>
              <a:off x="5994950" y="1624275"/>
              <a:ext cx="3300300" cy="10227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2"/>
            <p:cNvSpPr txBox="1"/>
            <p:nvPr/>
          </p:nvSpPr>
          <p:spPr>
            <a:xfrm>
              <a:off x="6406825" y="1694450"/>
              <a:ext cx="24765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[click me](javascript:alert();)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2" name="Google Shape;802;p42"/>
            <p:cNvSpPr txBox="1"/>
            <p:nvPr/>
          </p:nvSpPr>
          <p:spPr>
            <a:xfrm>
              <a:off x="6021025" y="2236750"/>
              <a:ext cx="33003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&lt;a href=javascript:alert();&gt;click me&lt;/a&gt;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803" name="Google Shape;803;p42"/>
            <p:cNvCxnSpPr>
              <a:stCxn id="801" idx="2"/>
            </p:cNvCxnSpPr>
            <p:nvPr/>
          </p:nvCxnSpPr>
          <p:spPr>
            <a:xfrm>
              <a:off x="7645075" y="2015150"/>
              <a:ext cx="0" cy="280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804" name="Google Shape;804;p42"/>
          <p:cNvCxnSpPr/>
          <p:nvPr/>
        </p:nvCxnSpPr>
        <p:spPr>
          <a:xfrm>
            <a:off x="788250" y="3758563"/>
            <a:ext cx="4363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5" name="Google Shape;805;p42"/>
          <p:cNvSpPr txBox="1"/>
          <p:nvPr/>
        </p:nvSpPr>
        <p:spPr>
          <a:xfrm>
            <a:off x="5418850" y="3538075"/>
            <a:ext cx="41298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URL will be checked before rendered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6" name="Google Shape;806;p42"/>
          <p:cNvGrpSpPr/>
          <p:nvPr/>
        </p:nvGrpSpPr>
        <p:grpSpPr>
          <a:xfrm>
            <a:off x="372025" y="2380625"/>
            <a:ext cx="4905266" cy="2204150"/>
            <a:chOff x="372025" y="2380625"/>
            <a:chExt cx="4905266" cy="2204150"/>
          </a:xfrm>
        </p:grpSpPr>
        <p:pic>
          <p:nvPicPr>
            <p:cNvPr id="807" name="Google Shape;807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72025" y="2380625"/>
              <a:ext cx="4857750" cy="809625"/>
            </a:xfrm>
            <a:prstGeom prst="rect">
              <a:avLst/>
            </a:prstGeom>
            <a:noFill/>
            <a:ln>
              <a:noFill/>
            </a:ln>
            <a:effectLst>
              <a:outerShdw blurRad="200025" rotWithShape="0" algn="bl" dir="3120000" dist="76200">
                <a:srgbClr val="000000">
                  <a:alpha val="50000"/>
                </a:srgbClr>
              </a:outerShdw>
            </a:effectLst>
          </p:spPr>
        </p:pic>
        <p:pic>
          <p:nvPicPr>
            <p:cNvPr id="808" name="Google Shape;808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5700" y="3385100"/>
              <a:ext cx="4811591" cy="556650"/>
            </a:xfrm>
            <a:prstGeom prst="rect">
              <a:avLst/>
            </a:prstGeom>
            <a:noFill/>
            <a:ln>
              <a:noFill/>
            </a:ln>
            <a:effectLst>
              <a:outerShdw blurRad="214313" rotWithShape="0" algn="bl" dir="4980000" dist="47625">
                <a:srgbClr val="000000">
                  <a:alpha val="50000"/>
                </a:srgbClr>
              </a:outerShdw>
            </a:effectLst>
          </p:spPr>
        </p:pic>
        <p:pic>
          <p:nvPicPr>
            <p:cNvPr id="809" name="Google Shape;809;p4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91213" y="4118050"/>
              <a:ext cx="2619375" cy="466725"/>
            </a:xfrm>
            <a:prstGeom prst="rect">
              <a:avLst/>
            </a:prstGeom>
            <a:noFill/>
            <a:ln>
              <a:noFill/>
            </a:ln>
            <a:effectLst>
              <a:outerShdw blurRad="228600" rotWithShape="0" algn="bl" dir="3780000" dist="85725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3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XSS attack</a:t>
            </a:r>
            <a:endParaRPr/>
          </a:p>
        </p:txBody>
      </p:sp>
      <p:sp>
        <p:nvSpPr>
          <p:cNvPr id="815" name="Google Shape;815;p4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6" name="Google Shape;816;p43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Backend sends unescaped text file to user for file preview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Upload a malicious HTML file and trick the admin to preview it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/>
              <a:t>File preview won’t be triggered for a link to the file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Bypass the frontend escape by posting a link to the HTML file</a:t>
            </a:r>
            <a:endParaRPr sz="1600"/>
          </a:p>
        </p:txBody>
      </p:sp>
      <p:cxnSp>
        <p:nvCxnSpPr>
          <p:cNvPr id="817" name="Google Shape;817;p43"/>
          <p:cNvCxnSpPr/>
          <p:nvPr/>
        </p:nvCxnSpPr>
        <p:spPr>
          <a:xfrm>
            <a:off x="731925" y="2286000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8" name="Google Shape;818;p43"/>
          <p:cNvSpPr txBox="1"/>
          <p:nvPr/>
        </p:nvSpPr>
        <p:spPr>
          <a:xfrm>
            <a:off x="6774125" y="2065500"/>
            <a:ext cx="1958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Frontend escapes 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19" name="Google Shape;819;p43"/>
          <p:cNvCxnSpPr/>
          <p:nvPr/>
        </p:nvCxnSpPr>
        <p:spPr>
          <a:xfrm>
            <a:off x="806125" y="3284900"/>
            <a:ext cx="5423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0" name="Google Shape;820;p43"/>
          <p:cNvSpPr txBox="1"/>
          <p:nvPr/>
        </p:nvSpPr>
        <p:spPr>
          <a:xfrm>
            <a:off x="6383100" y="2900875"/>
            <a:ext cx="2760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Content-Disposition </a:t>
            </a: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 the header  is set to attachment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21" name="Google Shape;8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00" y="176970"/>
            <a:ext cx="5423400" cy="2657944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3720000" dist="76200">
              <a:srgbClr val="000000">
                <a:alpha val="50000"/>
              </a:srgbClr>
            </a:outerShdw>
          </a:effectLst>
        </p:spPr>
      </p:pic>
      <p:pic>
        <p:nvPicPr>
          <p:cNvPr id="822" name="Google Shape;82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9313" y="1978063"/>
            <a:ext cx="5591175" cy="2771775"/>
          </a:xfrm>
          <a:prstGeom prst="rect">
            <a:avLst/>
          </a:prstGeom>
          <a:noFill/>
          <a:ln>
            <a:noFill/>
          </a:ln>
          <a:effectLst>
            <a:outerShdw blurRad="185738" rotWithShape="0" algn="bl" dir="4140000" dist="85725">
              <a:srgbClr val="000000">
                <a:alpha val="50000"/>
              </a:srgbClr>
            </a:outerShdw>
          </a:effectLst>
        </p:spPr>
      </p:pic>
      <p:pic>
        <p:nvPicPr>
          <p:cNvPr id="823" name="Google Shape;82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4500" y="1715950"/>
            <a:ext cx="6324600" cy="2381250"/>
          </a:xfrm>
          <a:prstGeom prst="rect">
            <a:avLst/>
          </a:prstGeom>
          <a:noFill/>
          <a:ln>
            <a:noFill/>
          </a:ln>
          <a:effectLst>
            <a:outerShdw blurRad="242888" rotWithShape="0" algn="bl" dir="3660000" dist="95250">
              <a:srgbClr val="000000">
                <a:alpha val="50000"/>
              </a:srgbClr>
            </a:outerShdw>
          </a:effectLst>
        </p:spPr>
      </p:pic>
      <p:pic>
        <p:nvPicPr>
          <p:cNvPr id="824" name="Google Shape;82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450" y="2675203"/>
            <a:ext cx="8028707" cy="3207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2760000" dist="666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4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Phishing</a:t>
            </a:r>
            <a:endParaRPr/>
          </a:p>
        </p:txBody>
      </p:sp>
      <p:sp>
        <p:nvSpPr>
          <p:cNvPr id="830" name="Google Shape;830;p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1" name="Google Shape;831;p44"/>
          <p:cNvPicPr preferRelativeResize="0"/>
          <p:nvPr/>
        </p:nvPicPr>
        <p:blipFill rotWithShape="1">
          <a:blip r:embed="rId3">
            <a:alphaModFix/>
          </a:blip>
          <a:srcRect b="3735" l="0" r="0" t="0"/>
          <a:stretch/>
        </p:blipFill>
        <p:spPr>
          <a:xfrm>
            <a:off x="1084925" y="1472850"/>
            <a:ext cx="6846401" cy="14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5552" y="3244319"/>
            <a:ext cx="594988" cy="59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00" y="3244337"/>
            <a:ext cx="594999" cy="5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8400" y="3305375"/>
            <a:ext cx="472900" cy="472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5" name="Google Shape;835;p44"/>
          <p:cNvGrpSpPr/>
          <p:nvPr/>
        </p:nvGrpSpPr>
        <p:grpSpPr>
          <a:xfrm>
            <a:off x="1749650" y="2995163"/>
            <a:ext cx="2545800" cy="367213"/>
            <a:chOff x="1749650" y="2995163"/>
            <a:chExt cx="2545800" cy="367213"/>
          </a:xfrm>
        </p:grpSpPr>
        <p:cxnSp>
          <p:nvCxnSpPr>
            <p:cNvPr id="836" name="Google Shape;836;p44"/>
            <p:cNvCxnSpPr/>
            <p:nvPr/>
          </p:nvCxnSpPr>
          <p:spPr>
            <a:xfrm>
              <a:off x="1749650" y="3362375"/>
              <a:ext cx="25458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37" name="Google Shape;837;p44"/>
            <p:cNvSpPr txBox="1"/>
            <p:nvPr/>
          </p:nvSpPr>
          <p:spPr>
            <a:xfrm>
              <a:off x="2406475" y="2995163"/>
              <a:ext cx="12303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1. Post a link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38" name="Google Shape;838;p44"/>
          <p:cNvGrpSpPr/>
          <p:nvPr/>
        </p:nvGrpSpPr>
        <p:grpSpPr>
          <a:xfrm>
            <a:off x="4981700" y="2995175"/>
            <a:ext cx="2467500" cy="339000"/>
            <a:chOff x="4981700" y="2995175"/>
            <a:chExt cx="2467500" cy="339000"/>
          </a:xfrm>
        </p:grpSpPr>
        <p:cxnSp>
          <p:nvCxnSpPr>
            <p:cNvPr id="839" name="Google Shape;839;p44"/>
            <p:cNvCxnSpPr/>
            <p:nvPr/>
          </p:nvCxnSpPr>
          <p:spPr>
            <a:xfrm>
              <a:off x="4981700" y="3327625"/>
              <a:ext cx="24675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40" name="Google Shape;840;p44"/>
            <p:cNvSpPr txBox="1"/>
            <p:nvPr/>
          </p:nvSpPr>
          <p:spPr>
            <a:xfrm>
              <a:off x="5187450" y="2995175"/>
              <a:ext cx="21141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2. Send a GET request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41" name="Google Shape;841;p44"/>
          <p:cNvGrpSpPr/>
          <p:nvPr/>
        </p:nvGrpSpPr>
        <p:grpSpPr>
          <a:xfrm>
            <a:off x="4978450" y="3399550"/>
            <a:ext cx="2441400" cy="339000"/>
            <a:chOff x="4978450" y="3399550"/>
            <a:chExt cx="2441400" cy="339000"/>
          </a:xfrm>
        </p:grpSpPr>
        <p:cxnSp>
          <p:nvCxnSpPr>
            <p:cNvPr id="842" name="Google Shape;842;p44"/>
            <p:cNvCxnSpPr/>
            <p:nvPr/>
          </p:nvCxnSpPr>
          <p:spPr>
            <a:xfrm rot="10800000">
              <a:off x="4978450" y="3736000"/>
              <a:ext cx="2441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43" name="Google Shape;843;p44"/>
            <p:cNvSpPr txBox="1"/>
            <p:nvPr/>
          </p:nvSpPr>
          <p:spPr>
            <a:xfrm>
              <a:off x="5187425" y="3399550"/>
              <a:ext cx="21141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3. Return full content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844" name="Google Shape;84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4325" y="4552103"/>
            <a:ext cx="430125" cy="43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6325" y="4319753"/>
            <a:ext cx="430125" cy="430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9050" y="4552103"/>
            <a:ext cx="430125" cy="430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7" name="Google Shape;847;p44"/>
          <p:cNvGrpSpPr/>
          <p:nvPr/>
        </p:nvGrpSpPr>
        <p:grpSpPr>
          <a:xfrm>
            <a:off x="2884425" y="3840250"/>
            <a:ext cx="2397975" cy="903250"/>
            <a:chOff x="2884425" y="3840250"/>
            <a:chExt cx="2397975" cy="903250"/>
          </a:xfrm>
        </p:grpSpPr>
        <p:cxnSp>
          <p:nvCxnSpPr>
            <p:cNvPr id="848" name="Google Shape;848;p44"/>
            <p:cNvCxnSpPr/>
            <p:nvPr/>
          </p:nvCxnSpPr>
          <p:spPr>
            <a:xfrm flipH="1">
              <a:off x="2884425" y="3840250"/>
              <a:ext cx="1416300" cy="747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49" name="Google Shape;849;p44"/>
            <p:cNvSpPr txBox="1"/>
            <p:nvPr/>
          </p:nvSpPr>
          <p:spPr>
            <a:xfrm>
              <a:off x="3570900" y="4208300"/>
              <a:ext cx="1711500" cy="53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4. Summarize the content and display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50" name="Google Shape;850;p44"/>
          <p:cNvGrpSpPr/>
          <p:nvPr/>
        </p:nvGrpSpPr>
        <p:grpSpPr>
          <a:xfrm>
            <a:off x="5378025" y="3088613"/>
            <a:ext cx="3110425" cy="1654875"/>
            <a:chOff x="5360700" y="3058300"/>
            <a:chExt cx="3110425" cy="1654875"/>
          </a:xfrm>
        </p:grpSpPr>
        <p:sp>
          <p:nvSpPr>
            <p:cNvPr id="851" name="Google Shape;851;p44"/>
            <p:cNvSpPr/>
            <p:nvPr/>
          </p:nvSpPr>
          <p:spPr>
            <a:xfrm>
              <a:off x="5360700" y="3058300"/>
              <a:ext cx="1772400" cy="247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5803825" y="4118275"/>
              <a:ext cx="2667300" cy="594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User-Agent: Mattermost 5.22</a:t>
              </a:r>
              <a:endParaRPr/>
            </a:p>
          </p:txBody>
        </p:sp>
        <p:cxnSp>
          <p:nvCxnSpPr>
            <p:cNvPr id="853" name="Google Shape;853;p44"/>
            <p:cNvCxnSpPr>
              <a:stCxn id="851" idx="2"/>
              <a:endCxn id="852" idx="0"/>
            </p:cNvCxnSpPr>
            <p:nvPr/>
          </p:nvCxnSpPr>
          <p:spPr>
            <a:xfrm>
              <a:off x="6246900" y="3305500"/>
              <a:ext cx="890700" cy="8127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54" name="Google Shape;854;p44"/>
          <p:cNvSpPr/>
          <p:nvPr/>
        </p:nvSpPr>
        <p:spPr>
          <a:xfrm>
            <a:off x="1238750" y="3191975"/>
            <a:ext cx="342900" cy="1704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4"/>
          <p:cNvSpPr/>
          <p:nvPr/>
        </p:nvSpPr>
        <p:spPr>
          <a:xfrm>
            <a:off x="1933935" y="4527900"/>
            <a:ext cx="270900" cy="1347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4"/>
          <p:cNvSpPr/>
          <p:nvPr/>
        </p:nvSpPr>
        <p:spPr>
          <a:xfrm>
            <a:off x="2225947" y="4280250"/>
            <a:ext cx="270900" cy="1347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4"/>
          <p:cNvSpPr/>
          <p:nvPr/>
        </p:nvSpPr>
        <p:spPr>
          <a:xfrm>
            <a:off x="2517910" y="4527900"/>
            <a:ext cx="270900" cy="1347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5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Phishing</a:t>
            </a:r>
            <a:endParaRPr/>
          </a:p>
        </p:txBody>
      </p:sp>
      <p:sp>
        <p:nvSpPr>
          <p:cNvPr id="863" name="Google Shape;863;p4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4" name="Google Shape;86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252" y="1862869"/>
            <a:ext cx="594988" cy="59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250" y="3911612"/>
            <a:ext cx="594999" cy="594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45"/>
          <p:cNvGrpSpPr/>
          <p:nvPr/>
        </p:nvGrpSpPr>
        <p:grpSpPr>
          <a:xfrm>
            <a:off x="3210239" y="1753537"/>
            <a:ext cx="3167113" cy="1183149"/>
            <a:chOff x="3210239" y="1753537"/>
            <a:chExt cx="3167113" cy="1183149"/>
          </a:xfrm>
        </p:grpSpPr>
        <p:cxnSp>
          <p:nvCxnSpPr>
            <p:cNvPr id="867" name="Google Shape;867;p45"/>
            <p:cNvCxnSpPr/>
            <p:nvPr/>
          </p:nvCxnSpPr>
          <p:spPr>
            <a:xfrm>
              <a:off x="3210239" y="1995286"/>
              <a:ext cx="3167100" cy="94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68" name="Google Shape;868;p45"/>
            <p:cNvSpPr txBox="1"/>
            <p:nvPr/>
          </p:nvSpPr>
          <p:spPr>
            <a:xfrm rot="940580">
              <a:off x="3737428" y="2103826"/>
              <a:ext cx="2641349" cy="35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User-Agent: Mattermost 5.22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69" name="Google Shape;869;p45"/>
          <p:cNvGrpSpPr/>
          <p:nvPr/>
        </p:nvGrpSpPr>
        <p:grpSpPr>
          <a:xfrm>
            <a:off x="3171489" y="2221536"/>
            <a:ext cx="3040800" cy="960698"/>
            <a:chOff x="3171489" y="2221536"/>
            <a:chExt cx="3040800" cy="960698"/>
          </a:xfrm>
        </p:grpSpPr>
        <p:cxnSp>
          <p:nvCxnSpPr>
            <p:cNvPr id="870" name="Google Shape;870;p45"/>
            <p:cNvCxnSpPr/>
            <p:nvPr/>
          </p:nvCxnSpPr>
          <p:spPr>
            <a:xfrm>
              <a:off x="3171489" y="2221536"/>
              <a:ext cx="3040800" cy="897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871" name="Google Shape;871;p45"/>
            <p:cNvSpPr txBox="1"/>
            <p:nvPr/>
          </p:nvSpPr>
          <p:spPr>
            <a:xfrm rot="959927">
              <a:off x="4087260" y="2662529"/>
              <a:ext cx="973090" cy="393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Cute cat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872" name="Google Shape;87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4675" y="2983886"/>
            <a:ext cx="472900" cy="472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3" name="Google Shape;873;p45"/>
          <p:cNvGrpSpPr/>
          <p:nvPr/>
        </p:nvGrpSpPr>
        <p:grpSpPr>
          <a:xfrm>
            <a:off x="3147489" y="2983877"/>
            <a:ext cx="3186310" cy="1155723"/>
            <a:chOff x="3147489" y="2983877"/>
            <a:chExt cx="3186310" cy="1155723"/>
          </a:xfrm>
        </p:grpSpPr>
        <p:cxnSp>
          <p:nvCxnSpPr>
            <p:cNvPr id="874" name="Google Shape;874;p45"/>
            <p:cNvCxnSpPr/>
            <p:nvPr/>
          </p:nvCxnSpPr>
          <p:spPr>
            <a:xfrm flipH="1" rot="10800000">
              <a:off x="3147499" y="3284300"/>
              <a:ext cx="3186300" cy="85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75" name="Google Shape;875;p45"/>
            <p:cNvSpPr txBox="1"/>
            <p:nvPr/>
          </p:nvSpPr>
          <p:spPr>
            <a:xfrm rot="-867547">
              <a:off x="3137868" y="3344783"/>
              <a:ext cx="2928043" cy="295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User-Agent: Chrome/81.0.4044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6" name="Google Shape;876;p45"/>
          <p:cNvGrpSpPr/>
          <p:nvPr/>
        </p:nvGrpSpPr>
        <p:grpSpPr>
          <a:xfrm>
            <a:off x="3214650" y="3466650"/>
            <a:ext cx="3162600" cy="1039927"/>
            <a:chOff x="3214650" y="3466650"/>
            <a:chExt cx="3162600" cy="1039927"/>
          </a:xfrm>
        </p:grpSpPr>
        <p:cxnSp>
          <p:nvCxnSpPr>
            <p:cNvPr id="877" name="Google Shape;877;p45"/>
            <p:cNvCxnSpPr/>
            <p:nvPr/>
          </p:nvCxnSpPr>
          <p:spPr>
            <a:xfrm flipH="1">
              <a:off x="3214650" y="3466650"/>
              <a:ext cx="3162600" cy="85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78" name="Google Shape;878;p45"/>
            <p:cNvSpPr txBox="1"/>
            <p:nvPr/>
          </p:nvSpPr>
          <p:spPr>
            <a:xfrm rot="-867547">
              <a:off x="3415380" y="3850183"/>
              <a:ext cx="2928043" cy="295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Session Expire, Please log in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79" name="Google Shape;879;p45"/>
          <p:cNvGrpSpPr/>
          <p:nvPr/>
        </p:nvGrpSpPr>
        <p:grpSpPr>
          <a:xfrm>
            <a:off x="729450" y="1810704"/>
            <a:ext cx="594999" cy="647158"/>
            <a:chOff x="729450" y="1810704"/>
            <a:chExt cx="594999" cy="647158"/>
          </a:xfrm>
        </p:grpSpPr>
        <p:sp>
          <p:nvSpPr>
            <p:cNvPr id="880" name="Google Shape;880;p45"/>
            <p:cNvSpPr/>
            <p:nvPr/>
          </p:nvSpPr>
          <p:spPr>
            <a:xfrm rot="-1422576">
              <a:off x="893121" y="1825172"/>
              <a:ext cx="110420" cy="185264"/>
            </a:xfrm>
            <a:prstGeom prst="moon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5"/>
            <p:cNvSpPr/>
            <p:nvPr/>
          </p:nvSpPr>
          <p:spPr>
            <a:xfrm flipH="1" rot="1422576">
              <a:off x="1068321" y="1825172"/>
              <a:ext cx="110420" cy="185264"/>
            </a:xfrm>
            <a:prstGeom prst="moon">
              <a:avLst>
                <a:gd fmla="val 50000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2" name="Google Shape;882;p4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9450" y="1862887"/>
              <a:ext cx="594999" cy="5949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3" name="Google Shape;883;p45"/>
          <p:cNvGrpSpPr/>
          <p:nvPr/>
        </p:nvGrpSpPr>
        <p:grpSpPr>
          <a:xfrm>
            <a:off x="1324352" y="1753525"/>
            <a:ext cx="1290900" cy="406836"/>
            <a:chOff x="1324352" y="1753525"/>
            <a:chExt cx="1290900" cy="406836"/>
          </a:xfrm>
        </p:grpSpPr>
        <p:cxnSp>
          <p:nvCxnSpPr>
            <p:cNvPr id="884" name="Google Shape;884;p45"/>
            <p:cNvCxnSpPr>
              <a:endCxn id="864" idx="1"/>
            </p:cNvCxnSpPr>
            <p:nvPr/>
          </p:nvCxnSpPr>
          <p:spPr>
            <a:xfrm>
              <a:off x="1324352" y="2160361"/>
              <a:ext cx="1290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85" name="Google Shape;885;p45"/>
            <p:cNvSpPr txBox="1"/>
            <p:nvPr/>
          </p:nvSpPr>
          <p:spPr>
            <a:xfrm>
              <a:off x="1385450" y="1753525"/>
              <a:ext cx="11688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twittter.com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86" name="Google Shape;886;p45"/>
          <p:cNvGrpSpPr/>
          <p:nvPr/>
        </p:nvGrpSpPr>
        <p:grpSpPr>
          <a:xfrm>
            <a:off x="-1179608" y="2554940"/>
            <a:ext cx="4413129" cy="1259563"/>
            <a:chOff x="185050" y="2307000"/>
            <a:chExt cx="4913851" cy="1402475"/>
          </a:xfrm>
        </p:grpSpPr>
        <p:pic>
          <p:nvPicPr>
            <p:cNvPr id="887" name="Google Shape;887;p45"/>
            <p:cNvPicPr preferRelativeResize="0"/>
            <p:nvPr/>
          </p:nvPicPr>
          <p:blipFill rotWithShape="1">
            <a:blip r:embed="rId6">
              <a:alphaModFix/>
            </a:blip>
            <a:srcRect b="3735" l="0" r="41259" t="0"/>
            <a:stretch/>
          </p:blipFill>
          <p:spPr>
            <a:xfrm>
              <a:off x="185050" y="2307000"/>
              <a:ext cx="4021600" cy="140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8" name="Google Shape;888;p45"/>
            <p:cNvPicPr preferRelativeResize="0"/>
            <p:nvPr/>
          </p:nvPicPr>
          <p:blipFill rotWithShape="1">
            <a:blip r:embed="rId6">
              <a:alphaModFix/>
            </a:blip>
            <a:srcRect b="3735" l="86967" r="0" t="0"/>
            <a:stretch/>
          </p:blipFill>
          <p:spPr>
            <a:xfrm>
              <a:off x="4206651" y="2307000"/>
              <a:ext cx="892250" cy="1402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9" name="Google Shape;889;p45"/>
          <p:cNvSpPr/>
          <p:nvPr/>
        </p:nvSpPr>
        <p:spPr>
          <a:xfrm>
            <a:off x="2741300" y="3901413"/>
            <a:ext cx="342900" cy="1704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45"/>
          <p:cNvGrpSpPr/>
          <p:nvPr/>
        </p:nvGrpSpPr>
        <p:grpSpPr>
          <a:xfrm>
            <a:off x="362879" y="2382675"/>
            <a:ext cx="8658046" cy="1604100"/>
            <a:chOff x="255229" y="2436400"/>
            <a:chExt cx="8658046" cy="1604100"/>
          </a:xfrm>
        </p:grpSpPr>
        <p:sp>
          <p:nvSpPr>
            <p:cNvPr id="891" name="Google Shape;891;p45"/>
            <p:cNvSpPr/>
            <p:nvPr/>
          </p:nvSpPr>
          <p:spPr>
            <a:xfrm>
              <a:off x="260675" y="2436400"/>
              <a:ext cx="8652600" cy="1604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71450" rotWithShape="0" algn="bl" dir="3420000" dist="762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2" name="Google Shape;892;p45"/>
            <p:cNvGrpSpPr/>
            <p:nvPr/>
          </p:nvGrpSpPr>
          <p:grpSpPr>
            <a:xfrm>
              <a:off x="255229" y="2590540"/>
              <a:ext cx="8522308" cy="1259563"/>
              <a:chOff x="185054" y="2478740"/>
              <a:chExt cx="8522308" cy="1259563"/>
            </a:xfrm>
          </p:grpSpPr>
          <p:pic>
            <p:nvPicPr>
              <p:cNvPr id="893" name="Google Shape;893;p4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526731" y="2980769"/>
                <a:ext cx="3180631" cy="530113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94" name="Google Shape;894;p45"/>
              <p:cNvGrpSpPr/>
              <p:nvPr/>
            </p:nvGrpSpPr>
            <p:grpSpPr>
              <a:xfrm>
                <a:off x="185054" y="2478740"/>
                <a:ext cx="4413129" cy="1259563"/>
                <a:chOff x="185050" y="2307000"/>
                <a:chExt cx="4913851" cy="1402475"/>
              </a:xfrm>
            </p:grpSpPr>
            <p:pic>
              <p:nvPicPr>
                <p:cNvPr id="895" name="Google Shape;895;p4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3735" l="0" r="41259" t="0"/>
                <a:stretch/>
              </p:blipFill>
              <p:spPr>
                <a:xfrm>
                  <a:off x="185050" y="2307000"/>
                  <a:ext cx="4021600" cy="1402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6" name="Google Shape;896;p45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3735" l="86967" r="0" t="0"/>
                <a:stretch/>
              </p:blipFill>
              <p:spPr>
                <a:xfrm>
                  <a:off x="4206651" y="2307000"/>
                  <a:ext cx="892250" cy="1402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cxnSp>
            <p:nvCxnSpPr>
              <p:cNvPr id="897" name="Google Shape;897;p45"/>
              <p:cNvCxnSpPr/>
              <p:nvPr/>
            </p:nvCxnSpPr>
            <p:spPr>
              <a:xfrm>
                <a:off x="4690450" y="3312000"/>
                <a:ext cx="744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sp>
        <p:nvSpPr>
          <p:cNvPr id="898" name="Google Shape;898;p45"/>
          <p:cNvSpPr/>
          <p:nvPr/>
        </p:nvSpPr>
        <p:spPr>
          <a:xfrm>
            <a:off x="6754600" y="2126400"/>
            <a:ext cx="1431000" cy="890700"/>
          </a:xfrm>
          <a:prstGeom prst="wedgeEllipseCallout">
            <a:avLst>
              <a:gd fmla="val -39511" name="adj1"/>
              <a:gd fmla="val 5336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Aha! It’s Mattermost making link preview</a:t>
            </a:r>
            <a:endParaRPr sz="1200"/>
          </a:p>
        </p:txBody>
      </p:sp>
      <p:sp>
        <p:nvSpPr>
          <p:cNvPr id="899" name="Google Shape;899;p45"/>
          <p:cNvSpPr/>
          <p:nvPr/>
        </p:nvSpPr>
        <p:spPr>
          <a:xfrm>
            <a:off x="6887575" y="2126400"/>
            <a:ext cx="1431000" cy="890700"/>
          </a:xfrm>
          <a:prstGeom prst="wedgeEllipseCallout">
            <a:avLst>
              <a:gd fmla="val -39511" name="adj1"/>
              <a:gd fmla="val 5336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Aha! It’s a normal user, gonna trick him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6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Phishing</a:t>
            </a:r>
            <a:endParaRPr/>
          </a:p>
        </p:txBody>
      </p:sp>
      <p:sp>
        <p:nvSpPr>
          <p:cNvPr id="905" name="Google Shape;905;p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6" name="Google Shape;906;p46"/>
          <p:cNvPicPr preferRelativeResize="0"/>
          <p:nvPr/>
        </p:nvPicPr>
        <p:blipFill rotWithShape="1">
          <a:blip r:embed="rId3">
            <a:alphaModFix/>
          </a:blip>
          <a:srcRect b="70492" l="0" r="28962" t="0"/>
          <a:stretch/>
        </p:blipFill>
        <p:spPr>
          <a:xfrm>
            <a:off x="185050" y="1756350"/>
            <a:ext cx="4367812" cy="386093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6"/>
          <p:cNvSpPr/>
          <p:nvPr/>
        </p:nvSpPr>
        <p:spPr>
          <a:xfrm>
            <a:off x="185050" y="3770875"/>
            <a:ext cx="425700" cy="1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8" name="Google Shape;90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6702" y="1756350"/>
            <a:ext cx="3180705" cy="5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6"/>
          <p:cNvSpPr txBox="1"/>
          <p:nvPr/>
        </p:nvSpPr>
        <p:spPr>
          <a:xfrm>
            <a:off x="229625" y="1417750"/>
            <a:ext cx="21675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No link preview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10" name="Google Shape;910;p46"/>
          <p:cNvCxnSpPr/>
          <p:nvPr/>
        </p:nvCxnSpPr>
        <p:spPr>
          <a:xfrm>
            <a:off x="4667775" y="2094150"/>
            <a:ext cx="7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11" name="Google Shape;911;p46"/>
          <p:cNvGrpSpPr/>
          <p:nvPr/>
        </p:nvGrpSpPr>
        <p:grpSpPr>
          <a:xfrm>
            <a:off x="185054" y="3592738"/>
            <a:ext cx="8522308" cy="1550703"/>
            <a:chOff x="185054" y="2187600"/>
            <a:chExt cx="8522308" cy="1550703"/>
          </a:xfrm>
        </p:grpSpPr>
        <p:pic>
          <p:nvPicPr>
            <p:cNvPr id="912" name="Google Shape;912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26731" y="2980769"/>
              <a:ext cx="3180631" cy="53011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13" name="Google Shape;913;p46"/>
            <p:cNvGrpSpPr/>
            <p:nvPr/>
          </p:nvGrpSpPr>
          <p:grpSpPr>
            <a:xfrm>
              <a:off x="185054" y="2478740"/>
              <a:ext cx="4413129" cy="1259563"/>
              <a:chOff x="185050" y="2307000"/>
              <a:chExt cx="4913851" cy="1402475"/>
            </a:xfrm>
          </p:grpSpPr>
          <p:pic>
            <p:nvPicPr>
              <p:cNvPr id="914" name="Google Shape;914;p46"/>
              <p:cNvPicPr preferRelativeResize="0"/>
              <p:nvPr/>
            </p:nvPicPr>
            <p:blipFill rotWithShape="1">
              <a:blip r:embed="rId3">
                <a:alphaModFix/>
              </a:blip>
              <a:srcRect b="3735" l="0" r="41259" t="0"/>
              <a:stretch/>
            </p:blipFill>
            <p:spPr>
              <a:xfrm>
                <a:off x="185050" y="2307000"/>
                <a:ext cx="4021600" cy="1402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5" name="Google Shape;915;p46"/>
              <p:cNvPicPr preferRelativeResize="0"/>
              <p:nvPr/>
            </p:nvPicPr>
            <p:blipFill rotWithShape="1">
              <a:blip r:embed="rId3">
                <a:alphaModFix/>
              </a:blip>
              <a:srcRect b="3735" l="86967" r="0" t="0"/>
              <a:stretch/>
            </p:blipFill>
            <p:spPr>
              <a:xfrm>
                <a:off x="4206651" y="2307000"/>
                <a:ext cx="892250" cy="14024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16" name="Google Shape;916;p46"/>
            <p:cNvSpPr txBox="1"/>
            <p:nvPr/>
          </p:nvSpPr>
          <p:spPr>
            <a:xfrm>
              <a:off x="229625" y="2187600"/>
              <a:ext cx="21675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Fake link preview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917" name="Google Shape;917;p46"/>
            <p:cNvCxnSpPr/>
            <p:nvPr/>
          </p:nvCxnSpPr>
          <p:spPr>
            <a:xfrm>
              <a:off x="4690450" y="3312000"/>
              <a:ext cx="7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18" name="Google Shape;918;p46"/>
          <p:cNvGrpSpPr/>
          <p:nvPr/>
        </p:nvGrpSpPr>
        <p:grpSpPr>
          <a:xfrm>
            <a:off x="185054" y="2187788"/>
            <a:ext cx="8522296" cy="1436178"/>
            <a:chOff x="185054" y="3707275"/>
            <a:chExt cx="8522296" cy="1436178"/>
          </a:xfrm>
        </p:grpSpPr>
        <p:grpSp>
          <p:nvGrpSpPr>
            <p:cNvPr id="919" name="Google Shape;919;p46"/>
            <p:cNvGrpSpPr/>
            <p:nvPr/>
          </p:nvGrpSpPr>
          <p:grpSpPr>
            <a:xfrm>
              <a:off x="185054" y="4031628"/>
              <a:ext cx="4413128" cy="1111826"/>
              <a:chOff x="185050" y="3770900"/>
              <a:chExt cx="4913850" cy="1237975"/>
            </a:xfrm>
          </p:grpSpPr>
          <p:pic>
            <p:nvPicPr>
              <p:cNvPr id="920" name="Google Shape;920;p4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39437" t="0"/>
              <a:stretch/>
            </p:blipFill>
            <p:spPr>
              <a:xfrm>
                <a:off x="185050" y="3770900"/>
                <a:ext cx="4104250" cy="1237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1" name="Google Shape;921;p46"/>
              <p:cNvPicPr preferRelativeResize="0"/>
              <p:nvPr/>
            </p:nvPicPr>
            <p:blipFill rotWithShape="1">
              <a:blip r:embed="rId5">
                <a:alphaModFix/>
              </a:blip>
              <a:srcRect b="0" l="87320" r="0" t="0"/>
              <a:stretch/>
            </p:blipFill>
            <p:spPr>
              <a:xfrm>
                <a:off x="4239626" y="3770900"/>
                <a:ext cx="859274" cy="12379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22" name="Google Shape;922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26718" y="4419891"/>
              <a:ext cx="3180631" cy="5301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3" name="Google Shape;923;p46"/>
            <p:cNvSpPr txBox="1"/>
            <p:nvPr/>
          </p:nvSpPr>
          <p:spPr>
            <a:xfrm>
              <a:off x="229625" y="3707275"/>
              <a:ext cx="2167500" cy="24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Honest link preview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924" name="Google Shape;924;p46"/>
            <p:cNvCxnSpPr/>
            <p:nvPr/>
          </p:nvCxnSpPr>
          <p:spPr>
            <a:xfrm>
              <a:off x="4690450" y="4684950"/>
              <a:ext cx="7440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7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SQL Injection</a:t>
            </a:r>
            <a:endParaRPr/>
          </a:p>
        </p:txBody>
      </p:sp>
      <p:sp>
        <p:nvSpPr>
          <p:cNvPr id="930" name="Google Shape;930;p4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1" name="Google Shape;931;p47"/>
          <p:cNvSpPr/>
          <p:nvPr/>
        </p:nvSpPr>
        <p:spPr>
          <a:xfrm>
            <a:off x="185050" y="3770875"/>
            <a:ext cx="425700" cy="1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2" name="Google Shape;932;p47"/>
          <p:cNvPicPr preferRelativeResize="0"/>
          <p:nvPr/>
        </p:nvPicPr>
        <p:blipFill rotWithShape="1">
          <a:blip r:embed="rId3">
            <a:alphaModFix/>
          </a:blip>
          <a:srcRect b="0" l="0" r="11715" t="0"/>
          <a:stretch/>
        </p:blipFill>
        <p:spPr>
          <a:xfrm>
            <a:off x="844350" y="1928400"/>
            <a:ext cx="7455299" cy="20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000" y="1742350"/>
            <a:ext cx="7789997" cy="2384687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47"/>
          <p:cNvSpPr/>
          <p:nvPr/>
        </p:nvSpPr>
        <p:spPr>
          <a:xfrm>
            <a:off x="3686500" y="2718425"/>
            <a:ext cx="2982300" cy="45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8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API Permission</a:t>
            </a:r>
            <a:endParaRPr/>
          </a:p>
        </p:txBody>
      </p:sp>
      <p:sp>
        <p:nvSpPr>
          <p:cNvPr id="940" name="Google Shape;940;p4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1" name="Google Shape;941;p48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Mattermost has </a:t>
            </a:r>
            <a:r>
              <a:rPr lang="en" sz="1600">
                <a:solidFill>
                  <a:srgbClr val="FF0000"/>
                </a:solidFill>
              </a:rPr>
              <a:t>313</a:t>
            </a:r>
            <a:r>
              <a:rPr lang="en" sz="1600"/>
              <a:t> APIs and </a:t>
            </a:r>
            <a:r>
              <a:rPr lang="en" sz="1600">
                <a:solidFill>
                  <a:srgbClr val="FF0000"/>
                </a:solidFill>
              </a:rPr>
              <a:t>50</a:t>
            </a:r>
            <a:r>
              <a:rPr lang="en" sz="1600"/>
              <a:t> permissions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Could there be any vulnerability for </a:t>
            </a:r>
            <a:r>
              <a:rPr lang="en" sz="1600"/>
              <a:t>privilege</a:t>
            </a:r>
            <a:r>
              <a:rPr lang="en" sz="1600"/>
              <a:t> escalation?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Wrote a crawler to collect APIs and corresponding permission requirements</a:t>
            </a:r>
            <a:endParaRPr sz="1600"/>
          </a:p>
        </p:txBody>
      </p:sp>
      <p:pic>
        <p:nvPicPr>
          <p:cNvPr id="942" name="Google Shape;9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175" y="2824850"/>
            <a:ext cx="7475249" cy="21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675" y="1911325"/>
            <a:ext cx="7475249" cy="2616337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2940000" dist="952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9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API Permission</a:t>
            </a:r>
            <a:endParaRPr/>
          </a:p>
        </p:txBody>
      </p:sp>
      <p:sp>
        <p:nvSpPr>
          <p:cNvPr id="949" name="Google Shape;949;p4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0" name="Google Shape;950;p49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Permissions are written in natural language, hard to process</a:t>
            </a:r>
            <a:endParaRPr sz="1600"/>
          </a:p>
        </p:txBody>
      </p:sp>
      <p:pic>
        <p:nvPicPr>
          <p:cNvPr id="951" name="Google Shape;95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950" y="2872950"/>
            <a:ext cx="5008474" cy="4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950" y="3561100"/>
            <a:ext cx="4414081" cy="4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950" y="4095675"/>
            <a:ext cx="2279306" cy="4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1950" y="1994925"/>
            <a:ext cx="4851691" cy="6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0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API Permission</a:t>
            </a:r>
            <a:endParaRPr/>
          </a:p>
        </p:txBody>
      </p:sp>
      <p:sp>
        <p:nvSpPr>
          <p:cNvPr id="960" name="Google Shape;960;p5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1" name="Google Shape;96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44150"/>
            <a:ext cx="8839199" cy="256411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50"/>
          <p:cNvSpPr/>
          <p:nvPr/>
        </p:nvSpPr>
        <p:spPr>
          <a:xfrm>
            <a:off x="1563275" y="2321875"/>
            <a:ext cx="1364100" cy="46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 #M</a:t>
            </a:r>
            <a:endParaRPr/>
          </a:p>
        </p:txBody>
      </p:sp>
      <p:sp>
        <p:nvSpPr>
          <p:cNvPr id="963" name="Google Shape;963;p50"/>
          <p:cNvSpPr/>
          <p:nvPr/>
        </p:nvSpPr>
        <p:spPr>
          <a:xfrm>
            <a:off x="1563175" y="3468725"/>
            <a:ext cx="1364100" cy="339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#N</a:t>
            </a:r>
            <a:endParaRPr/>
          </a:p>
        </p:txBody>
      </p:sp>
      <p:cxnSp>
        <p:nvCxnSpPr>
          <p:cNvPr id="964" name="Google Shape;964;p50"/>
          <p:cNvCxnSpPr>
            <a:stCxn id="962" idx="2"/>
            <a:endCxn id="963" idx="0"/>
          </p:cNvCxnSpPr>
          <p:nvPr/>
        </p:nvCxnSpPr>
        <p:spPr>
          <a:xfrm>
            <a:off x="2245325" y="2791075"/>
            <a:ext cx="0" cy="67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5" name="Google Shape;965;p50"/>
          <p:cNvSpPr txBox="1"/>
          <p:nvPr/>
        </p:nvSpPr>
        <p:spPr>
          <a:xfrm>
            <a:off x="1163675" y="1527175"/>
            <a:ext cx="21633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 need permission #M to call API #N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6" name="Google Shape;966;p50"/>
          <p:cNvSpPr/>
          <p:nvPr/>
        </p:nvSpPr>
        <p:spPr>
          <a:xfrm>
            <a:off x="6364000" y="3338525"/>
            <a:ext cx="1364100" cy="46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 #Y</a:t>
            </a:r>
            <a:endParaRPr/>
          </a:p>
        </p:txBody>
      </p:sp>
      <p:sp>
        <p:nvSpPr>
          <p:cNvPr id="967" name="Google Shape;967;p50"/>
          <p:cNvSpPr/>
          <p:nvPr/>
        </p:nvSpPr>
        <p:spPr>
          <a:xfrm>
            <a:off x="6363900" y="2321875"/>
            <a:ext cx="1364100" cy="339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#X</a:t>
            </a:r>
            <a:endParaRPr/>
          </a:p>
        </p:txBody>
      </p:sp>
      <p:sp>
        <p:nvSpPr>
          <p:cNvPr id="968" name="Google Shape;968;p50"/>
          <p:cNvSpPr txBox="1"/>
          <p:nvPr/>
        </p:nvSpPr>
        <p:spPr>
          <a:xfrm>
            <a:off x="6068575" y="1560325"/>
            <a:ext cx="1950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Calling API #X grants you permission #Y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69" name="Google Shape;969;p50"/>
          <p:cNvCxnSpPr>
            <a:stCxn id="967" idx="4"/>
            <a:endCxn id="966" idx="0"/>
          </p:cNvCxnSpPr>
          <p:nvPr/>
        </p:nvCxnSpPr>
        <p:spPr>
          <a:xfrm>
            <a:off x="7045950" y="2660875"/>
            <a:ext cx="0" cy="67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0" name="Google Shape;970;p50"/>
          <p:cNvSpPr/>
          <p:nvPr/>
        </p:nvSpPr>
        <p:spPr>
          <a:xfrm>
            <a:off x="3844450" y="2321875"/>
            <a:ext cx="1364100" cy="46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 #M</a:t>
            </a: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844350" y="3468725"/>
            <a:ext cx="1364100" cy="339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#N</a:t>
            </a:r>
            <a:endParaRPr/>
          </a:p>
        </p:txBody>
      </p:sp>
      <p:cxnSp>
        <p:nvCxnSpPr>
          <p:cNvPr id="972" name="Google Shape;972;p50"/>
          <p:cNvCxnSpPr>
            <a:stCxn id="970" idx="2"/>
            <a:endCxn id="971" idx="0"/>
          </p:cNvCxnSpPr>
          <p:nvPr/>
        </p:nvCxnSpPr>
        <p:spPr>
          <a:xfrm>
            <a:off x="4526500" y="2791075"/>
            <a:ext cx="0" cy="677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3" name="Google Shape;973;p50"/>
          <p:cNvSpPr txBox="1"/>
          <p:nvPr/>
        </p:nvSpPr>
        <p:spPr>
          <a:xfrm>
            <a:off x="3444675" y="1527175"/>
            <a:ext cx="25062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 need permission #M  and valid password to call API #N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1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API Permission</a:t>
            </a:r>
            <a:endParaRPr/>
          </a:p>
        </p:txBody>
      </p:sp>
      <p:sp>
        <p:nvSpPr>
          <p:cNvPr id="979" name="Google Shape;979;p5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Mattermost</a:t>
            </a:r>
            <a:endParaRPr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175" y="1396650"/>
            <a:ext cx="7431998" cy="3601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860175" y="1603675"/>
            <a:ext cx="1011000" cy="2088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1916600" y="1389975"/>
            <a:ext cx="6375600" cy="3615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52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Non-Admin Users - </a:t>
            </a:r>
            <a:r>
              <a:rPr lang="en"/>
              <a:t>Conclusion</a:t>
            </a:r>
            <a:endParaRPr/>
          </a:p>
        </p:txBody>
      </p:sp>
      <p:sp>
        <p:nvSpPr>
          <p:cNvPr id="985" name="Google Shape;985;p5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6" name="Google Shape;986;p52"/>
          <p:cNvSpPr/>
          <p:nvPr/>
        </p:nvSpPr>
        <p:spPr>
          <a:xfrm>
            <a:off x="185050" y="3770875"/>
            <a:ext cx="425700" cy="1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52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failed to launch an XSS attack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SQL injection is unlikely to be launched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Link preview can trick you</a:t>
            </a:r>
            <a:endParaRPr sz="16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3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</a:t>
            </a:r>
            <a:endParaRPr/>
          </a:p>
        </p:txBody>
      </p:sp>
      <p:sp>
        <p:nvSpPr>
          <p:cNvPr id="993" name="Google Shape;993;p5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4" name="Google Shape;994;p53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53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53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53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998" name="Google Shape;998;p53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3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1000" name="Google Shape;1000;p53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1001" name="Google Shape;1001;p53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53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53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1004" name="Google Shape;1004;p53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53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53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1007" name="Google Shape;1007;p53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1008" name="Google Shape;1008;p53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1009" name="Google Shape;1009;p53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1010" name="Google Shape;1010;p53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53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53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013" name="Google Shape;1013;p53"/>
          <p:cNvSpPr/>
          <p:nvPr/>
        </p:nvSpPr>
        <p:spPr>
          <a:xfrm>
            <a:off x="5549250" y="3955163"/>
            <a:ext cx="8310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RESTful API</a:t>
            </a:r>
            <a:endParaRPr sz="800"/>
          </a:p>
        </p:txBody>
      </p:sp>
      <p:sp>
        <p:nvSpPr>
          <p:cNvPr id="1014" name="Google Shape;1014;p53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15" name="Google Shape;101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50" y="2053800"/>
            <a:ext cx="1356600" cy="51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38" y="2566525"/>
            <a:ext cx="1687500" cy="7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100" y="2102711"/>
            <a:ext cx="1494900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50" y="3331700"/>
            <a:ext cx="1885949" cy="7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4673" y="2842800"/>
            <a:ext cx="1526209" cy="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53"/>
          <p:cNvSpPr/>
          <p:nvPr/>
        </p:nvSpPr>
        <p:spPr>
          <a:xfrm>
            <a:off x="5428350" y="3698363"/>
            <a:ext cx="10728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Management</a:t>
            </a:r>
            <a:endParaRPr sz="800"/>
          </a:p>
        </p:txBody>
      </p:sp>
      <p:pic>
        <p:nvPicPr>
          <p:cNvPr id="1021" name="Google Shape;1021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7774" y="4140675"/>
            <a:ext cx="1763100" cy="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53"/>
          <p:cNvSpPr/>
          <p:nvPr/>
        </p:nvSpPr>
        <p:spPr>
          <a:xfrm>
            <a:off x="5428350" y="3414263"/>
            <a:ext cx="10728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Scalability Support</a:t>
            </a:r>
            <a:endParaRPr sz="800"/>
          </a:p>
        </p:txBody>
      </p:sp>
      <p:sp>
        <p:nvSpPr>
          <p:cNvPr id="1023" name="Google Shape;1023;p53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4" name="Google Shape;1024;p53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1025" name="Google Shape;1025;p53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6" name="Google Shape;1026;p53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1027" name="Google Shape;1027;p53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1028" name="Google Shape;1028;p53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53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30" name="Google Shape;1030;p53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031" name="Google Shape;1031;p53"/>
            <p:cNvSpPr/>
            <p:nvPr/>
          </p:nvSpPr>
          <p:spPr>
            <a:xfrm>
              <a:off x="6985600" y="2975707"/>
              <a:ext cx="12915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Password Hashing</a:t>
              </a:r>
              <a:endParaRPr sz="1000"/>
            </a:p>
          </p:txBody>
        </p:sp>
        <p:sp>
          <p:nvSpPr>
            <p:cNvPr id="1032" name="Google Shape;1032;p53"/>
            <p:cNvSpPr/>
            <p:nvPr/>
          </p:nvSpPr>
          <p:spPr>
            <a:xfrm>
              <a:off x="7005550" y="3148787"/>
              <a:ext cx="12516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Encryption-at-rest</a:t>
              </a:r>
              <a:endParaRPr sz="1000"/>
            </a:p>
          </p:txBody>
        </p:sp>
        <p:grpSp>
          <p:nvGrpSpPr>
            <p:cNvPr id="1033" name="Google Shape;1033;p53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1034" name="Google Shape;1034;p53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1035" name="Google Shape;1035;p53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6" name="Google Shape;1036;p53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37" name="Google Shape;1037;p53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1038" name="Google Shape;1038;p53"/>
          <p:cNvSpPr/>
          <p:nvPr/>
        </p:nvSpPr>
        <p:spPr>
          <a:xfrm>
            <a:off x="5644500" y="4211975"/>
            <a:ext cx="6405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OAuth2.0</a:t>
            </a:r>
            <a:endParaRPr sz="800"/>
          </a:p>
        </p:txBody>
      </p:sp>
      <p:sp>
        <p:nvSpPr>
          <p:cNvPr id="1039" name="Google Shape;1039;p53"/>
          <p:cNvSpPr/>
          <p:nvPr/>
        </p:nvSpPr>
        <p:spPr>
          <a:xfrm>
            <a:off x="3453000" y="3331700"/>
            <a:ext cx="1886100" cy="809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53"/>
          <p:cNvSpPr/>
          <p:nvPr/>
        </p:nvSpPr>
        <p:spPr>
          <a:xfrm>
            <a:off x="3453000" y="1982925"/>
            <a:ext cx="1356600" cy="587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53"/>
          <p:cNvSpPr/>
          <p:nvPr/>
        </p:nvSpPr>
        <p:spPr>
          <a:xfrm>
            <a:off x="4218600" y="3314150"/>
            <a:ext cx="1120200" cy="453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4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User Onboard</a:t>
            </a:r>
            <a:endParaRPr/>
          </a:p>
        </p:txBody>
      </p:sp>
      <p:sp>
        <p:nvSpPr>
          <p:cNvPr id="1047" name="Google Shape;1047;p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8" name="Google Shape;1048;p54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Email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SAML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Team Invitation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55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Onboard - Email-based Registration</a:t>
            </a:r>
            <a:endParaRPr/>
          </a:p>
        </p:txBody>
      </p:sp>
      <p:pic>
        <p:nvPicPr>
          <p:cNvPr id="1054" name="Google Shape;105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412" y="1545475"/>
            <a:ext cx="5659175" cy="33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5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6" name="Google Shape;1056;p55"/>
          <p:cNvSpPr/>
          <p:nvPr/>
        </p:nvSpPr>
        <p:spPr>
          <a:xfrm>
            <a:off x="1742400" y="1914175"/>
            <a:ext cx="2754300" cy="316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55"/>
          <p:cNvSpPr/>
          <p:nvPr/>
        </p:nvSpPr>
        <p:spPr>
          <a:xfrm>
            <a:off x="1742400" y="2571750"/>
            <a:ext cx="3738600" cy="316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55"/>
          <p:cNvSpPr/>
          <p:nvPr/>
        </p:nvSpPr>
        <p:spPr>
          <a:xfrm>
            <a:off x="1742400" y="3458400"/>
            <a:ext cx="2754300" cy="316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55"/>
          <p:cNvSpPr txBox="1"/>
          <p:nvPr/>
        </p:nvSpPr>
        <p:spPr>
          <a:xfrm>
            <a:off x="0" y="5152925"/>
            <a:ext cx="56325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walk through these features, if implemented correctly, there's no issue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56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User Onboard - SAML-based Registration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65" name="Google Shape;1065;p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6" name="Google Shape;1066;p56"/>
          <p:cNvSpPr txBox="1"/>
          <p:nvPr/>
        </p:nvSpPr>
        <p:spPr>
          <a:xfrm>
            <a:off x="45911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https://www.ubisecure.com/uncategorized/difference-between-saml-and-oauth</a:t>
            </a:r>
            <a:r>
              <a:rPr lang="en" sz="1000">
                <a:solidFill>
                  <a:srgbClr val="666666"/>
                </a:solidFill>
              </a:rPr>
              <a:t>/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067" name="Google Shape;1067;p56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 XML-based protocol for </a:t>
            </a:r>
            <a:r>
              <a:rPr b="1" lang="en" sz="1600">
                <a:solidFill>
                  <a:srgbClr val="000000"/>
                </a:solidFill>
              </a:rPr>
              <a:t>exchanging identities between Identity Provider and Service Provider</a:t>
            </a:r>
            <a:endParaRPr b="1"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Used for Authentication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Commonly used in Single-sign On application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Fundamentally different from OAuth 2.0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57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How SAML 2.0 Works</a:t>
            </a:r>
            <a:endParaRPr/>
          </a:p>
        </p:txBody>
      </p:sp>
      <p:sp>
        <p:nvSpPr>
          <p:cNvPr id="1073" name="Google Shape;1073;p5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4" name="Google Shape;1074;p57"/>
          <p:cNvSpPr/>
          <p:nvPr/>
        </p:nvSpPr>
        <p:spPr>
          <a:xfrm>
            <a:off x="1266913" y="1476550"/>
            <a:ext cx="1535100" cy="58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Provider</a:t>
            </a:r>
            <a:endParaRPr/>
          </a:p>
        </p:txBody>
      </p:sp>
      <p:sp>
        <p:nvSpPr>
          <p:cNvPr id="1075" name="Google Shape;1075;p57"/>
          <p:cNvSpPr/>
          <p:nvPr/>
        </p:nvSpPr>
        <p:spPr>
          <a:xfrm>
            <a:off x="6386088" y="1476550"/>
            <a:ext cx="1491000" cy="58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Identity Provider</a:t>
            </a:r>
            <a:endParaRPr/>
          </a:p>
        </p:txBody>
      </p:sp>
      <p:sp>
        <p:nvSpPr>
          <p:cNvPr id="1076" name="Google Shape;1076;p57"/>
          <p:cNvSpPr/>
          <p:nvPr/>
        </p:nvSpPr>
        <p:spPr>
          <a:xfrm>
            <a:off x="3848550" y="1476550"/>
            <a:ext cx="1491000" cy="58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</a:t>
            </a:r>
            <a:endParaRPr/>
          </a:p>
        </p:txBody>
      </p:sp>
      <p:sp>
        <p:nvSpPr>
          <p:cNvPr id="1077" name="Google Shape;1077;p57"/>
          <p:cNvSpPr/>
          <p:nvPr/>
        </p:nvSpPr>
        <p:spPr>
          <a:xfrm>
            <a:off x="2588550" y="2268600"/>
            <a:ext cx="3966900" cy="136800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57"/>
          <p:cNvSpPr txBox="1"/>
          <p:nvPr/>
        </p:nvSpPr>
        <p:spPr>
          <a:xfrm>
            <a:off x="3848550" y="1987150"/>
            <a:ext cx="1824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Exchange certificate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9" name="Google Shape;1079;p57"/>
          <p:cNvSpPr/>
          <p:nvPr/>
        </p:nvSpPr>
        <p:spPr>
          <a:xfrm>
            <a:off x="2588550" y="2686850"/>
            <a:ext cx="1371600" cy="1368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57"/>
          <p:cNvSpPr txBox="1"/>
          <p:nvPr/>
        </p:nvSpPr>
        <p:spPr>
          <a:xfrm>
            <a:off x="2747700" y="2400600"/>
            <a:ext cx="1824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access service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1" name="Google Shape;1081;p57"/>
          <p:cNvSpPr txBox="1"/>
          <p:nvPr/>
        </p:nvSpPr>
        <p:spPr>
          <a:xfrm>
            <a:off x="1266925" y="2584100"/>
            <a:ext cx="1197000" cy="730800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Generate and sign the auth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request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2" name="Google Shape;1082;p57"/>
          <p:cNvSpPr/>
          <p:nvPr/>
        </p:nvSpPr>
        <p:spPr>
          <a:xfrm rot="10800000">
            <a:off x="2588600" y="3080150"/>
            <a:ext cx="3963000" cy="1368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57"/>
          <p:cNvSpPr txBox="1"/>
          <p:nvPr/>
        </p:nvSpPr>
        <p:spPr>
          <a:xfrm>
            <a:off x="2436150" y="2819100"/>
            <a:ext cx="4253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Redirect user to identity provider along with the auth request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4" name="Google Shape;1084;p57"/>
          <p:cNvSpPr txBox="1"/>
          <p:nvPr/>
        </p:nvSpPr>
        <p:spPr>
          <a:xfrm>
            <a:off x="4092600" y="3085200"/>
            <a:ext cx="18243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User logs in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5" name="Google Shape;1085;p57"/>
          <p:cNvSpPr/>
          <p:nvPr/>
        </p:nvSpPr>
        <p:spPr>
          <a:xfrm>
            <a:off x="2581500" y="3835250"/>
            <a:ext cx="3963000" cy="1368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57"/>
          <p:cNvSpPr txBox="1"/>
          <p:nvPr/>
        </p:nvSpPr>
        <p:spPr>
          <a:xfrm>
            <a:off x="6676275" y="2880950"/>
            <a:ext cx="1051500" cy="535200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Verify auth request and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7" name="Google Shape;1087;p57"/>
          <p:cNvSpPr txBox="1"/>
          <p:nvPr/>
        </p:nvSpPr>
        <p:spPr>
          <a:xfrm>
            <a:off x="2581500" y="3554200"/>
            <a:ext cx="42537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Redirect user to service provider along with auth response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8" name="Google Shape;1088;p57"/>
          <p:cNvSpPr txBox="1"/>
          <p:nvPr/>
        </p:nvSpPr>
        <p:spPr>
          <a:xfrm>
            <a:off x="1339675" y="3636050"/>
            <a:ext cx="1051500" cy="535200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User logs in the service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9" name="Google Shape;1089;p57"/>
          <p:cNvSpPr/>
          <p:nvPr/>
        </p:nvSpPr>
        <p:spPr>
          <a:xfrm>
            <a:off x="3960150" y="2441100"/>
            <a:ext cx="342300" cy="342300"/>
          </a:xfrm>
          <a:prstGeom prst="ellipse">
            <a:avLst/>
          </a:prstGeom>
          <a:solidFill>
            <a:srgbClr val="6D9EEB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1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090" name="Google Shape;1090;p57"/>
          <p:cNvSpPr/>
          <p:nvPr/>
        </p:nvSpPr>
        <p:spPr>
          <a:xfrm>
            <a:off x="891500" y="2778350"/>
            <a:ext cx="342300" cy="342300"/>
          </a:xfrm>
          <a:prstGeom prst="ellipse">
            <a:avLst/>
          </a:prstGeom>
          <a:solidFill>
            <a:srgbClr val="6D9EEB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2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091" name="Google Shape;1091;p57"/>
          <p:cNvSpPr/>
          <p:nvPr/>
        </p:nvSpPr>
        <p:spPr>
          <a:xfrm>
            <a:off x="5252725" y="2574150"/>
            <a:ext cx="342300" cy="342300"/>
          </a:xfrm>
          <a:prstGeom prst="ellipse">
            <a:avLst/>
          </a:prstGeom>
          <a:solidFill>
            <a:srgbClr val="6D9EEB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3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092" name="Google Shape;1092;p57"/>
          <p:cNvSpPr/>
          <p:nvPr/>
        </p:nvSpPr>
        <p:spPr>
          <a:xfrm>
            <a:off x="5080363" y="3186650"/>
            <a:ext cx="342300" cy="342300"/>
          </a:xfrm>
          <a:prstGeom prst="ellipse">
            <a:avLst/>
          </a:prstGeom>
          <a:solidFill>
            <a:srgbClr val="6D9EEB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5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093" name="Google Shape;1093;p57"/>
          <p:cNvSpPr/>
          <p:nvPr/>
        </p:nvSpPr>
        <p:spPr>
          <a:xfrm>
            <a:off x="7953250" y="2977400"/>
            <a:ext cx="342300" cy="342300"/>
          </a:xfrm>
          <a:prstGeom prst="ellipse">
            <a:avLst/>
          </a:prstGeom>
          <a:solidFill>
            <a:srgbClr val="6D9EEB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4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094" name="Google Shape;1094;p57"/>
          <p:cNvSpPr/>
          <p:nvPr/>
        </p:nvSpPr>
        <p:spPr>
          <a:xfrm>
            <a:off x="2911775" y="3354950"/>
            <a:ext cx="342300" cy="342300"/>
          </a:xfrm>
          <a:prstGeom prst="ellipse">
            <a:avLst/>
          </a:prstGeom>
          <a:solidFill>
            <a:srgbClr val="6D9EEB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7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095" name="Google Shape;1095;p57"/>
          <p:cNvSpPr/>
          <p:nvPr/>
        </p:nvSpPr>
        <p:spPr>
          <a:xfrm>
            <a:off x="891500" y="3697250"/>
            <a:ext cx="342300" cy="342300"/>
          </a:xfrm>
          <a:prstGeom prst="ellipse">
            <a:avLst/>
          </a:prstGeom>
          <a:solidFill>
            <a:srgbClr val="6D9EEB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8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096" name="Google Shape;1096;p57"/>
          <p:cNvSpPr txBox="1"/>
          <p:nvPr/>
        </p:nvSpPr>
        <p:spPr>
          <a:xfrm>
            <a:off x="6628725" y="3600800"/>
            <a:ext cx="1146600" cy="535200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Generate auth response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7" name="Google Shape;1097;p57"/>
          <p:cNvSpPr/>
          <p:nvPr/>
        </p:nvSpPr>
        <p:spPr>
          <a:xfrm>
            <a:off x="7953238" y="3697250"/>
            <a:ext cx="342300" cy="342300"/>
          </a:xfrm>
          <a:prstGeom prst="ellipse">
            <a:avLst/>
          </a:prstGeom>
          <a:solidFill>
            <a:srgbClr val="6D9EEB"/>
          </a:solidFill>
          <a:ln cap="flat" cmpd="sng" w="1905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6</a:t>
            </a:r>
            <a:endParaRPr b="1"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58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OAuth 2.0 Flow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03" name="Google Shape;1103;p5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4" name="Google Shape;1104;p58"/>
          <p:cNvSpPr txBox="1"/>
          <p:nvPr>
            <p:ph idx="1" type="body"/>
          </p:nvPr>
        </p:nvSpPr>
        <p:spPr>
          <a:xfrm>
            <a:off x="0" y="5036975"/>
            <a:ext cx="8331300" cy="23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XML-based protocol for exchanging authorization identities between identity provider and service provider. It’s commonly used in SSO application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105" name="Google Shape;110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313" y="1396650"/>
            <a:ext cx="5655368" cy="364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58"/>
          <p:cNvSpPr txBox="1"/>
          <p:nvPr/>
        </p:nvSpPr>
        <p:spPr>
          <a:xfrm>
            <a:off x="45911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4"/>
              </a:rPr>
              <a:t>https://www.ubisecure.com/uncategorized/difference-between-saml-and-oauth</a:t>
            </a:r>
            <a:r>
              <a:rPr lang="en" sz="1000">
                <a:solidFill>
                  <a:srgbClr val="666666"/>
                </a:solidFill>
              </a:rPr>
              <a:t>/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9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SAML 2.0 - Sample Auth Request</a:t>
            </a:r>
            <a:endParaRPr/>
          </a:p>
        </p:txBody>
      </p:sp>
      <p:sp>
        <p:nvSpPr>
          <p:cNvPr id="1112" name="Google Shape;1112;p59"/>
          <p:cNvSpPr txBox="1"/>
          <p:nvPr/>
        </p:nvSpPr>
        <p:spPr>
          <a:xfrm>
            <a:off x="5214900" y="4869700"/>
            <a:ext cx="4157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https://developers.onelogin.com/saml/examples/authnrequest</a:t>
            </a:r>
            <a:endParaRPr sz="1000">
              <a:solidFill>
                <a:srgbClr val="666666"/>
              </a:solidFill>
            </a:endParaRPr>
          </a:p>
        </p:txBody>
      </p:sp>
      <p:pic>
        <p:nvPicPr>
          <p:cNvPr id="1113" name="Google Shape;111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850" y="1500150"/>
            <a:ext cx="7220475" cy="278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59"/>
          <p:cNvSpPr/>
          <p:nvPr/>
        </p:nvSpPr>
        <p:spPr>
          <a:xfrm>
            <a:off x="1016600" y="1742600"/>
            <a:ext cx="3696300" cy="1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59"/>
          <p:cNvSpPr/>
          <p:nvPr/>
        </p:nvSpPr>
        <p:spPr>
          <a:xfrm>
            <a:off x="975800" y="2180650"/>
            <a:ext cx="3696300" cy="1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5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7" name="Google Shape;1117;p59"/>
          <p:cNvSpPr/>
          <p:nvPr/>
        </p:nvSpPr>
        <p:spPr>
          <a:xfrm>
            <a:off x="975800" y="3045200"/>
            <a:ext cx="3894000" cy="47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60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SAML 2.0 - Sample Auth Response</a:t>
            </a:r>
            <a:endParaRPr/>
          </a:p>
        </p:txBody>
      </p:sp>
      <p:sp>
        <p:nvSpPr>
          <p:cNvPr id="1123" name="Google Shape;1123;p60"/>
          <p:cNvSpPr txBox="1"/>
          <p:nvPr/>
        </p:nvSpPr>
        <p:spPr>
          <a:xfrm>
            <a:off x="5777775" y="4869700"/>
            <a:ext cx="4113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https://developers.onelogin.com/saml/examples/response</a:t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</p:txBody>
      </p:sp>
      <p:pic>
        <p:nvPicPr>
          <p:cNvPr id="1124" name="Google Shape;112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450" y="1472850"/>
            <a:ext cx="6613781" cy="339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60"/>
          <p:cNvSpPr/>
          <p:nvPr/>
        </p:nvSpPr>
        <p:spPr>
          <a:xfrm>
            <a:off x="1092800" y="2856250"/>
            <a:ext cx="2364900" cy="1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60"/>
          <p:cNvSpPr/>
          <p:nvPr/>
        </p:nvSpPr>
        <p:spPr>
          <a:xfrm>
            <a:off x="1335250" y="3788925"/>
            <a:ext cx="3642000" cy="1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60"/>
          <p:cNvSpPr/>
          <p:nvPr/>
        </p:nvSpPr>
        <p:spPr>
          <a:xfrm>
            <a:off x="1335250" y="4164200"/>
            <a:ext cx="4209300" cy="1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61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SAML Signature Algorithm is not Safe</a:t>
            </a:r>
            <a:endParaRPr/>
          </a:p>
        </p:txBody>
      </p:sp>
      <p:pic>
        <p:nvPicPr>
          <p:cNvPr id="1134" name="Google Shape;1134;p61"/>
          <p:cNvPicPr preferRelativeResize="0"/>
          <p:nvPr/>
        </p:nvPicPr>
        <p:blipFill rotWithShape="1">
          <a:blip r:embed="rId3">
            <a:alphaModFix/>
          </a:blip>
          <a:srcRect b="0" l="25980" r="0" t="0"/>
          <a:stretch/>
        </p:blipFill>
        <p:spPr>
          <a:xfrm>
            <a:off x="1300550" y="1575975"/>
            <a:ext cx="6542899" cy="14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225" y="3096450"/>
            <a:ext cx="33718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5200" y="3087462"/>
            <a:ext cx="4318985" cy="18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6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17"/>
          <p:cNvGraphicFramePr/>
          <p:nvPr/>
        </p:nvGraphicFramePr>
        <p:xfrm>
          <a:off x="952500" y="188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{3C46F822-7D8E-45B9-8EBD-4EC52173FBD6}</a:tableStyleId>
              </a:tblPr>
              <a:tblGrid>
                <a:gridCol w="2413000"/>
                <a:gridCol w="2413000"/>
                <a:gridCol w="2413000"/>
              </a:tblGrid>
              <a:tr h="80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Support Self-Hosting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Open Source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9" name="Google Shape;119;p17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Difference between Mattermost and Slack</a:t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166" y="1928575"/>
            <a:ext cx="1445250" cy="7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0420" y="1966375"/>
            <a:ext cx="1187275" cy="6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1911900" y="3686500"/>
            <a:ext cx="54123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Mattermost envisions itself as an open source Slack alternative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62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If a</a:t>
            </a:r>
            <a:r>
              <a:rPr lang="en">
                <a:solidFill>
                  <a:srgbClr val="000000"/>
                </a:solidFill>
              </a:rPr>
              <a:t>ttackers could forge the Signature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143" name="Google Shape;1143;p62"/>
          <p:cNvGrpSpPr/>
          <p:nvPr/>
        </p:nvGrpSpPr>
        <p:grpSpPr>
          <a:xfrm>
            <a:off x="2607525" y="2929087"/>
            <a:ext cx="2550605" cy="2033050"/>
            <a:chOff x="2607525" y="2929087"/>
            <a:chExt cx="2550605" cy="2033050"/>
          </a:xfrm>
        </p:grpSpPr>
        <p:grpSp>
          <p:nvGrpSpPr>
            <p:cNvPr id="1144" name="Google Shape;1144;p62"/>
            <p:cNvGrpSpPr/>
            <p:nvPr/>
          </p:nvGrpSpPr>
          <p:grpSpPr>
            <a:xfrm>
              <a:off x="3610875" y="3941600"/>
              <a:ext cx="1547255" cy="1020537"/>
              <a:chOff x="4342167" y="1403329"/>
              <a:chExt cx="1804800" cy="1549319"/>
            </a:xfrm>
          </p:grpSpPr>
          <p:pic>
            <p:nvPicPr>
              <p:cNvPr id="1145" name="Google Shape;1145;p6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18113" y="1851600"/>
                <a:ext cx="1101048" cy="11010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6" name="Google Shape;1146;p62"/>
              <p:cNvSpPr txBox="1"/>
              <p:nvPr/>
            </p:nvSpPr>
            <p:spPr>
              <a:xfrm>
                <a:off x="4342167" y="1403329"/>
                <a:ext cx="1804800" cy="3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Identity Provider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147" name="Google Shape;1147;p62"/>
            <p:cNvGrpSpPr/>
            <p:nvPr/>
          </p:nvGrpSpPr>
          <p:grpSpPr>
            <a:xfrm>
              <a:off x="2607525" y="2929087"/>
              <a:ext cx="1456320" cy="655200"/>
              <a:chOff x="2607525" y="2929087"/>
              <a:chExt cx="1456320" cy="655200"/>
            </a:xfrm>
          </p:grpSpPr>
          <p:sp>
            <p:nvSpPr>
              <p:cNvPr id="1148" name="Google Shape;1148;p62"/>
              <p:cNvSpPr txBox="1"/>
              <p:nvPr/>
            </p:nvSpPr>
            <p:spPr>
              <a:xfrm>
                <a:off x="2607525" y="2949675"/>
                <a:ext cx="1421100" cy="22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2) </a:t>
                </a: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Auth request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149" name="Google Shape;1149;p62"/>
              <p:cNvSpPr/>
              <p:nvPr/>
            </p:nvSpPr>
            <p:spPr>
              <a:xfrm>
                <a:off x="3927345" y="2929087"/>
                <a:ext cx="136500" cy="6552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50" name="Google Shape;1150;p62"/>
          <p:cNvGrpSpPr/>
          <p:nvPr/>
        </p:nvGrpSpPr>
        <p:grpSpPr>
          <a:xfrm>
            <a:off x="4219850" y="2912212"/>
            <a:ext cx="2266450" cy="740667"/>
            <a:chOff x="4219850" y="2912213"/>
            <a:chExt cx="2266450" cy="740667"/>
          </a:xfrm>
        </p:grpSpPr>
        <p:pic>
          <p:nvPicPr>
            <p:cNvPr id="1151" name="Google Shape;1151;p62"/>
            <p:cNvPicPr preferRelativeResize="0"/>
            <p:nvPr/>
          </p:nvPicPr>
          <p:blipFill rotWithShape="1">
            <a:blip r:embed="rId4">
              <a:alphaModFix/>
            </a:blip>
            <a:srcRect b="8003" l="0" r="0" t="0"/>
            <a:stretch/>
          </p:blipFill>
          <p:spPr>
            <a:xfrm>
              <a:off x="5739950" y="2912212"/>
              <a:ext cx="746350" cy="7406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52" name="Google Shape;1152;p62"/>
            <p:cNvGrpSpPr/>
            <p:nvPr/>
          </p:nvGrpSpPr>
          <p:grpSpPr>
            <a:xfrm>
              <a:off x="4219850" y="3188425"/>
              <a:ext cx="1623000" cy="368738"/>
              <a:chOff x="4219850" y="3188425"/>
              <a:chExt cx="1623000" cy="368738"/>
            </a:xfrm>
          </p:grpSpPr>
          <p:sp>
            <p:nvSpPr>
              <p:cNvPr id="1153" name="Google Shape;1153;p62"/>
              <p:cNvSpPr/>
              <p:nvPr/>
            </p:nvSpPr>
            <p:spPr>
              <a:xfrm rot="5400000">
                <a:off x="4963106" y="2548075"/>
                <a:ext cx="136500" cy="14172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62"/>
              <p:cNvSpPr txBox="1"/>
              <p:nvPr/>
            </p:nvSpPr>
            <p:spPr>
              <a:xfrm>
                <a:off x="4219850" y="3328863"/>
                <a:ext cx="1623000" cy="22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3</a:t>
                </a: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) Eavesdropping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grpSp>
        <p:nvGrpSpPr>
          <p:cNvPr id="1155" name="Google Shape;1155;p62"/>
          <p:cNvGrpSpPr/>
          <p:nvPr/>
        </p:nvGrpSpPr>
        <p:grpSpPr>
          <a:xfrm>
            <a:off x="1990725" y="1753138"/>
            <a:ext cx="3365105" cy="827765"/>
            <a:chOff x="1990725" y="1753138"/>
            <a:chExt cx="3365105" cy="827765"/>
          </a:xfrm>
        </p:grpSpPr>
        <p:grpSp>
          <p:nvGrpSpPr>
            <p:cNvPr id="1156" name="Google Shape;1156;p62"/>
            <p:cNvGrpSpPr/>
            <p:nvPr/>
          </p:nvGrpSpPr>
          <p:grpSpPr>
            <a:xfrm>
              <a:off x="3808575" y="1753139"/>
              <a:ext cx="1547255" cy="827763"/>
              <a:chOff x="4661658" y="1851600"/>
              <a:chExt cx="1804800" cy="1256662"/>
            </a:xfrm>
          </p:grpSpPr>
          <p:pic>
            <p:nvPicPr>
              <p:cNvPr id="1157" name="Google Shape;1157;p6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18113" y="1851600"/>
                <a:ext cx="1101048" cy="11010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8" name="Google Shape;1158;p62"/>
              <p:cNvSpPr txBox="1"/>
              <p:nvPr/>
            </p:nvSpPr>
            <p:spPr>
              <a:xfrm>
                <a:off x="4661658" y="2761762"/>
                <a:ext cx="1804800" cy="3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Mattermost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159" name="Google Shape;1159;p62"/>
            <p:cNvGrpSpPr/>
            <p:nvPr/>
          </p:nvGrpSpPr>
          <p:grpSpPr>
            <a:xfrm>
              <a:off x="2841536" y="1776163"/>
              <a:ext cx="967039" cy="449900"/>
              <a:chOff x="2841536" y="1776163"/>
              <a:chExt cx="967039" cy="449900"/>
            </a:xfrm>
          </p:grpSpPr>
          <p:sp>
            <p:nvSpPr>
              <p:cNvPr id="1160" name="Google Shape;1160;p62"/>
              <p:cNvSpPr/>
              <p:nvPr/>
            </p:nvSpPr>
            <p:spPr>
              <a:xfrm>
                <a:off x="2841536" y="2098862"/>
                <a:ext cx="840900" cy="127200"/>
              </a:xfrm>
              <a:prstGeom prst="leftRightArrow">
                <a:avLst>
                  <a:gd fmla="val 50000" name="adj1"/>
                  <a:gd fmla="val 50000" name="adj2"/>
                </a:avLst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62"/>
              <p:cNvSpPr txBox="1"/>
              <p:nvPr/>
            </p:nvSpPr>
            <p:spPr>
              <a:xfrm>
                <a:off x="2867775" y="1776163"/>
                <a:ext cx="940800" cy="22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1) </a:t>
                </a:r>
                <a:r>
                  <a:rPr lang="en">
                    <a:latin typeface="Lato"/>
                    <a:ea typeface="Lato"/>
                    <a:cs typeface="Lato"/>
                    <a:sym typeface="Lato"/>
                  </a:rPr>
                  <a:t>visit</a:t>
                </a:r>
                <a:endParaRPr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pic>
          <p:nvPicPr>
            <p:cNvPr id="1162" name="Google Shape;1162;p62"/>
            <p:cNvPicPr preferRelativeResize="0"/>
            <p:nvPr/>
          </p:nvPicPr>
          <p:blipFill rotWithShape="1">
            <a:blip r:embed="rId4">
              <a:alphaModFix/>
            </a:blip>
            <a:srcRect b="8003" l="0" r="0" t="0"/>
            <a:stretch/>
          </p:blipFill>
          <p:spPr>
            <a:xfrm>
              <a:off x="1990725" y="1753138"/>
              <a:ext cx="746350" cy="740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3" name="Google Shape;1163;p62"/>
          <p:cNvGrpSpPr/>
          <p:nvPr/>
        </p:nvGrpSpPr>
        <p:grpSpPr>
          <a:xfrm>
            <a:off x="5069575" y="2156275"/>
            <a:ext cx="1754100" cy="873597"/>
            <a:chOff x="5069575" y="2156275"/>
            <a:chExt cx="1754100" cy="873597"/>
          </a:xfrm>
        </p:grpSpPr>
        <p:sp>
          <p:nvSpPr>
            <p:cNvPr id="1164" name="Google Shape;1164;p62"/>
            <p:cNvSpPr/>
            <p:nvPr/>
          </p:nvSpPr>
          <p:spPr>
            <a:xfrm rot="7519958">
              <a:off x="5417460" y="2245536"/>
              <a:ext cx="136429" cy="92337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62"/>
            <p:cNvSpPr txBox="1"/>
            <p:nvPr/>
          </p:nvSpPr>
          <p:spPr>
            <a:xfrm>
              <a:off x="5402575" y="2156275"/>
              <a:ext cx="1421100" cy="2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4</a:t>
              </a:r>
              <a:r>
                <a:rPr lang="en">
                  <a:latin typeface="Lato"/>
                  <a:ea typeface="Lato"/>
                  <a:cs typeface="Lato"/>
                  <a:sym typeface="Lato"/>
                </a:rPr>
                <a:t>) Sign the fake Auth Response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166" name="Google Shape;1166;p6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7" name="Google Shape;1167;p62"/>
          <p:cNvSpPr txBox="1"/>
          <p:nvPr/>
        </p:nvSpPr>
        <p:spPr>
          <a:xfrm>
            <a:off x="1515650" y="5158975"/>
            <a:ext cx="56325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animation, mention it is still hard today, or this is national supported hacker which can afford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68" name="Google Shape;1168;p62"/>
          <p:cNvGrpSpPr/>
          <p:nvPr/>
        </p:nvGrpSpPr>
        <p:grpSpPr>
          <a:xfrm>
            <a:off x="6787778" y="2922086"/>
            <a:ext cx="1754100" cy="1095600"/>
            <a:chOff x="6787778" y="2922086"/>
            <a:chExt cx="1754100" cy="1095600"/>
          </a:xfrm>
        </p:grpSpPr>
        <p:sp>
          <p:nvSpPr>
            <p:cNvPr id="1169" name="Google Shape;1169;p62"/>
            <p:cNvSpPr/>
            <p:nvPr/>
          </p:nvSpPr>
          <p:spPr>
            <a:xfrm rot="-10798824">
              <a:off x="6787778" y="2922386"/>
              <a:ext cx="1754100" cy="1095000"/>
            </a:xfrm>
            <a:prstGeom prst="wedgeEllipseCallout">
              <a:avLst>
                <a:gd fmla="val 57186" name="adj1"/>
                <a:gd fmla="val 75191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62"/>
            <p:cNvSpPr txBox="1"/>
            <p:nvPr/>
          </p:nvSpPr>
          <p:spPr>
            <a:xfrm>
              <a:off x="7088525" y="3141375"/>
              <a:ext cx="11526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rPr>
                <a:t>Hard</a:t>
              </a:r>
              <a:endParaRPr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rPr>
                <a:t>but possible </a:t>
              </a:r>
              <a:endParaRPr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63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User Onboard - Team Invitation</a:t>
            </a:r>
            <a:endParaRPr/>
          </a:p>
        </p:txBody>
      </p:sp>
      <p:pic>
        <p:nvPicPr>
          <p:cNvPr id="1176" name="Google Shape;117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412" y="1545475"/>
            <a:ext cx="5659175" cy="33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63"/>
          <p:cNvSpPr/>
          <p:nvPr/>
        </p:nvSpPr>
        <p:spPr>
          <a:xfrm>
            <a:off x="1789475" y="3442025"/>
            <a:ext cx="5417400" cy="576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6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64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Onboard - Team Invitation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4" name="Google Shape;118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63" y="1587700"/>
            <a:ext cx="7727674" cy="27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64"/>
          <p:cNvSpPr txBox="1"/>
          <p:nvPr/>
        </p:nvSpPr>
        <p:spPr>
          <a:xfrm>
            <a:off x="729450" y="5039500"/>
            <a:ext cx="5417400" cy="2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讲一下private team的事情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6" name="Google Shape;1186;p6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7" name="Google Shape;1187;p64"/>
          <p:cNvGrpSpPr/>
          <p:nvPr/>
        </p:nvGrpSpPr>
        <p:grpSpPr>
          <a:xfrm>
            <a:off x="256225" y="2371325"/>
            <a:ext cx="1744500" cy="889800"/>
            <a:chOff x="256225" y="2371325"/>
            <a:chExt cx="1744500" cy="889800"/>
          </a:xfrm>
        </p:grpSpPr>
        <p:sp>
          <p:nvSpPr>
            <p:cNvPr id="1188" name="Google Shape;1188;p64"/>
            <p:cNvSpPr/>
            <p:nvPr/>
          </p:nvSpPr>
          <p:spPr>
            <a:xfrm>
              <a:off x="256225" y="2371325"/>
              <a:ext cx="1427700" cy="889800"/>
            </a:xfrm>
            <a:prstGeom prst="wedgeEllipseCallout">
              <a:avLst>
                <a:gd fmla="val 33855" name="adj1"/>
                <a:gd fmla="val 93411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64"/>
            <p:cNvSpPr txBox="1"/>
            <p:nvPr/>
          </p:nvSpPr>
          <p:spPr>
            <a:xfrm>
              <a:off x="256225" y="2640271"/>
              <a:ext cx="1744500" cy="35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h</a:t>
              </a:r>
              <a:r>
                <a:rPr lang="en">
                  <a:latin typeface="Lato"/>
                  <a:ea typeface="Lato"/>
                  <a:cs typeface="Lato"/>
                  <a:sym typeface="Lato"/>
                </a:rPr>
                <a:t>ttp just for test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65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Team Invitation</a:t>
            </a:r>
            <a:endParaRPr/>
          </a:p>
        </p:txBody>
      </p:sp>
      <p:sp>
        <p:nvSpPr>
          <p:cNvPr id="1195" name="Google Shape;1195;p65"/>
          <p:cNvSpPr txBox="1"/>
          <p:nvPr/>
        </p:nvSpPr>
        <p:spPr>
          <a:xfrm>
            <a:off x="729450" y="5039500"/>
            <a:ext cx="5417400" cy="2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讲一下private team的事情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96" name="Google Shape;119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250" y="1792274"/>
            <a:ext cx="7817101" cy="23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65"/>
          <p:cNvSpPr/>
          <p:nvPr/>
        </p:nvSpPr>
        <p:spPr>
          <a:xfrm>
            <a:off x="4373050" y="2458475"/>
            <a:ext cx="3843000" cy="2934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66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Team Invitation</a:t>
            </a:r>
            <a:endParaRPr/>
          </a:p>
        </p:txBody>
      </p:sp>
      <p:sp>
        <p:nvSpPr>
          <p:cNvPr id="1204" name="Google Shape;1204;p66"/>
          <p:cNvSpPr txBox="1"/>
          <p:nvPr/>
        </p:nvSpPr>
        <p:spPr>
          <a:xfrm>
            <a:off x="729450" y="5039500"/>
            <a:ext cx="5417400" cy="2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讲一下private team的事情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5" name="Google Shape;1205;p6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6" name="Google Shape;1206;p66"/>
          <p:cNvPicPr preferRelativeResize="0"/>
          <p:nvPr/>
        </p:nvPicPr>
        <p:blipFill rotWithShape="1">
          <a:blip r:embed="rId3">
            <a:alphaModFix/>
          </a:blip>
          <a:srcRect b="12494" l="0" r="0" t="14352"/>
          <a:stretch/>
        </p:blipFill>
        <p:spPr>
          <a:xfrm>
            <a:off x="1863300" y="3335425"/>
            <a:ext cx="5417400" cy="14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66"/>
          <p:cNvPicPr preferRelativeResize="0"/>
          <p:nvPr/>
        </p:nvPicPr>
        <p:blipFill rotWithShape="1">
          <a:blip r:embed="rId3">
            <a:alphaModFix/>
          </a:blip>
          <a:srcRect b="0" l="0" r="0" t="14346"/>
          <a:stretch/>
        </p:blipFill>
        <p:spPr>
          <a:xfrm>
            <a:off x="1863300" y="1472851"/>
            <a:ext cx="5417400" cy="16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p66"/>
          <p:cNvSpPr/>
          <p:nvPr/>
        </p:nvSpPr>
        <p:spPr>
          <a:xfrm>
            <a:off x="4468775" y="2473975"/>
            <a:ext cx="1144200" cy="35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66"/>
          <p:cNvSpPr/>
          <p:nvPr/>
        </p:nvSpPr>
        <p:spPr>
          <a:xfrm>
            <a:off x="4468775" y="4357175"/>
            <a:ext cx="1144200" cy="35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67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Team Invitation</a:t>
            </a:r>
            <a:endParaRPr/>
          </a:p>
        </p:txBody>
      </p:sp>
      <p:sp>
        <p:nvSpPr>
          <p:cNvPr id="1215" name="Google Shape;1215;p67"/>
          <p:cNvSpPr txBox="1"/>
          <p:nvPr/>
        </p:nvSpPr>
        <p:spPr>
          <a:xfrm>
            <a:off x="426325" y="5143500"/>
            <a:ext cx="5417400" cy="2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arenR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Invitation id 默认不变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arenR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每个人的invitation id都一样，找不到leakage source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6" name="Google Shape;1216;p67"/>
          <p:cNvPicPr preferRelativeResize="0"/>
          <p:nvPr/>
        </p:nvPicPr>
        <p:blipFill rotWithShape="1">
          <a:blip r:embed="rId3">
            <a:alphaModFix/>
          </a:blip>
          <a:srcRect b="0" l="0" r="30492" t="0"/>
          <a:stretch/>
        </p:blipFill>
        <p:spPr>
          <a:xfrm>
            <a:off x="860500" y="2023275"/>
            <a:ext cx="7488947" cy="18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6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8" name="Google Shape;1218;p67"/>
          <p:cNvSpPr/>
          <p:nvPr/>
        </p:nvSpPr>
        <p:spPr>
          <a:xfrm>
            <a:off x="5221725" y="3281300"/>
            <a:ext cx="548700" cy="21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67"/>
          <p:cNvSpPr/>
          <p:nvPr/>
        </p:nvSpPr>
        <p:spPr>
          <a:xfrm>
            <a:off x="5262900" y="3086100"/>
            <a:ext cx="642900" cy="13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68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Login</a:t>
            </a:r>
            <a:endParaRPr/>
          </a:p>
        </p:txBody>
      </p:sp>
      <p:pic>
        <p:nvPicPr>
          <p:cNvPr id="1225" name="Google Shape;122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00" y="1920275"/>
            <a:ext cx="3981524" cy="20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625" y="1920275"/>
            <a:ext cx="4273525" cy="17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6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9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Login</a:t>
            </a:r>
            <a:endParaRPr/>
          </a:p>
        </p:txBody>
      </p:sp>
      <p:pic>
        <p:nvPicPr>
          <p:cNvPr id="1233" name="Google Shape;123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575" y="1644800"/>
            <a:ext cx="5196450" cy="28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69"/>
          <p:cNvSpPr/>
          <p:nvPr/>
        </p:nvSpPr>
        <p:spPr>
          <a:xfrm>
            <a:off x="2112150" y="1691675"/>
            <a:ext cx="5026200" cy="84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70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Login</a:t>
            </a:r>
            <a:endParaRPr/>
          </a:p>
        </p:txBody>
      </p:sp>
      <p:pic>
        <p:nvPicPr>
          <p:cNvPr id="1241" name="Google Shape;124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50" y="1973838"/>
            <a:ext cx="3911100" cy="214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675" y="1949600"/>
            <a:ext cx="4181075" cy="21891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70"/>
          <p:cNvSpPr/>
          <p:nvPr/>
        </p:nvSpPr>
        <p:spPr>
          <a:xfrm>
            <a:off x="484875" y="2082800"/>
            <a:ext cx="3833100" cy="53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70"/>
          <p:cNvSpPr/>
          <p:nvPr/>
        </p:nvSpPr>
        <p:spPr>
          <a:xfrm>
            <a:off x="4771550" y="2050050"/>
            <a:ext cx="3833100" cy="53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7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71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Login</a:t>
            </a:r>
            <a:endParaRPr/>
          </a:p>
        </p:txBody>
      </p:sp>
      <p:pic>
        <p:nvPicPr>
          <p:cNvPr id="1251" name="Google Shape;1251;p71"/>
          <p:cNvPicPr preferRelativeResize="0"/>
          <p:nvPr/>
        </p:nvPicPr>
        <p:blipFill rotWithShape="1">
          <a:blip r:embed="rId3">
            <a:alphaModFix/>
          </a:blip>
          <a:srcRect b="0" l="1682" r="2182" t="0"/>
          <a:stretch/>
        </p:blipFill>
        <p:spPr>
          <a:xfrm>
            <a:off x="400925" y="1889250"/>
            <a:ext cx="8497524" cy="20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7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b="0" lang="en"/>
              <a:t>ight</a:t>
            </a:r>
            <a:r>
              <a:rPr lang="en"/>
              <a:t> D</a:t>
            </a:r>
            <a:r>
              <a:rPr b="0" lang="en"/>
              <a:t>irectory</a:t>
            </a:r>
            <a:r>
              <a:rPr lang="en"/>
              <a:t> A</a:t>
            </a:r>
            <a:r>
              <a:rPr b="0" lang="en"/>
              <a:t>ccess</a:t>
            </a:r>
            <a:r>
              <a:rPr lang="en"/>
              <a:t> P</a:t>
            </a:r>
            <a:r>
              <a:rPr b="0" lang="en"/>
              <a:t>rotocol</a:t>
            </a:r>
            <a:r>
              <a:rPr lang="en"/>
              <a:t>/A</a:t>
            </a:r>
            <a:r>
              <a:rPr b="0" lang="en"/>
              <a:t>ctive</a:t>
            </a:r>
            <a:r>
              <a:rPr lang="en"/>
              <a:t> D</a:t>
            </a:r>
            <a:r>
              <a:rPr b="0" lang="en"/>
              <a:t>irectory</a:t>
            </a:r>
            <a:endParaRPr b="0"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100" y="1777650"/>
            <a:ext cx="4031376" cy="311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>
            <p:ph idx="1" type="body"/>
          </p:nvPr>
        </p:nvSpPr>
        <p:spPr>
          <a:xfrm>
            <a:off x="729450" y="1545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DNS is a directory service for the internet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5111775" y="4676150"/>
            <a:ext cx="7275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4"/>
              </a:rPr>
              <a:t>https://www.appneta.com/blog/101-what-is-dns-and-why-is-it-important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72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Bcrypt Algorithm</a:t>
            </a:r>
            <a:endParaRPr/>
          </a:p>
        </p:txBody>
      </p:sp>
      <p:pic>
        <p:nvPicPr>
          <p:cNvPr id="1258" name="Google Shape;125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396" y="2450150"/>
            <a:ext cx="3550800" cy="19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0" name="Google Shape;1260;p72"/>
          <p:cNvSpPr txBox="1"/>
          <p:nvPr>
            <p:ph idx="1" type="body"/>
          </p:nvPr>
        </p:nvSpPr>
        <p:spPr>
          <a:xfrm>
            <a:off x="729450" y="1545475"/>
            <a:ext cx="5812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Designed in 1999 by Niels Provos and David Mazieres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 commonly used password hashing algorithm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73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Session</a:t>
            </a:r>
            <a:endParaRPr/>
          </a:p>
        </p:txBody>
      </p:sp>
      <p:pic>
        <p:nvPicPr>
          <p:cNvPr id="1266" name="Google Shape;1266;p73"/>
          <p:cNvPicPr preferRelativeResize="0"/>
          <p:nvPr/>
        </p:nvPicPr>
        <p:blipFill rotWithShape="1">
          <a:blip r:embed="rId3">
            <a:alphaModFix/>
          </a:blip>
          <a:srcRect b="17992" l="0" r="0" t="0"/>
          <a:stretch/>
        </p:blipFill>
        <p:spPr>
          <a:xfrm>
            <a:off x="152400" y="1472850"/>
            <a:ext cx="8839202" cy="1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73"/>
          <p:cNvPicPr preferRelativeResize="0"/>
          <p:nvPr/>
        </p:nvPicPr>
        <p:blipFill rotWithShape="1">
          <a:blip r:embed="rId4">
            <a:alphaModFix/>
          </a:blip>
          <a:srcRect b="39577" l="0" r="0" t="0"/>
          <a:stretch/>
        </p:blipFill>
        <p:spPr>
          <a:xfrm>
            <a:off x="7750" y="3393150"/>
            <a:ext cx="9144000" cy="15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7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74"/>
          <p:cNvSpPr txBox="1"/>
          <p:nvPr>
            <p:ph type="title"/>
          </p:nvPr>
        </p:nvSpPr>
        <p:spPr>
          <a:xfrm>
            <a:off x="729450" y="937650"/>
            <a:ext cx="784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Phishing with webhook</a:t>
            </a:r>
            <a:endParaRPr/>
          </a:p>
        </p:txBody>
      </p:sp>
      <p:pic>
        <p:nvPicPr>
          <p:cNvPr id="1274" name="Google Shape;127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203900"/>
            <a:ext cx="1883575" cy="18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075" y="2203900"/>
            <a:ext cx="1883575" cy="18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74"/>
          <p:cNvSpPr txBox="1"/>
          <p:nvPr/>
        </p:nvSpPr>
        <p:spPr>
          <a:xfrm>
            <a:off x="2518175" y="3021800"/>
            <a:ext cx="14466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Exposed URL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7" name="Google Shape;1277;p74"/>
          <p:cNvSpPr txBox="1"/>
          <p:nvPr/>
        </p:nvSpPr>
        <p:spPr>
          <a:xfrm>
            <a:off x="932250" y="4146950"/>
            <a:ext cx="14466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Application 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8" name="Google Shape;1278;p74"/>
          <p:cNvSpPr txBox="1"/>
          <p:nvPr/>
        </p:nvSpPr>
        <p:spPr>
          <a:xfrm>
            <a:off x="6352563" y="4146950"/>
            <a:ext cx="14466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Application B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75"/>
          <p:cNvSpPr txBox="1"/>
          <p:nvPr>
            <p:ph type="title"/>
          </p:nvPr>
        </p:nvSpPr>
        <p:spPr>
          <a:xfrm>
            <a:off x="729450" y="937650"/>
            <a:ext cx="7849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Phishing with webhook</a:t>
            </a:r>
            <a:endParaRPr/>
          </a:p>
        </p:txBody>
      </p:sp>
      <p:sp>
        <p:nvSpPr>
          <p:cNvPr id="1284" name="Google Shape;1284;p7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5" name="Google Shape;1285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285" y="1469084"/>
            <a:ext cx="878236" cy="81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5" y="2867062"/>
            <a:ext cx="901994" cy="901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7025" y="2813725"/>
            <a:ext cx="1193325" cy="1193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8" name="Google Shape;1288;p75"/>
          <p:cNvGrpSpPr/>
          <p:nvPr/>
        </p:nvGrpSpPr>
        <p:grpSpPr>
          <a:xfrm rot="580964">
            <a:off x="1147276" y="1218512"/>
            <a:ext cx="2703126" cy="1860057"/>
            <a:chOff x="1079450" y="1566597"/>
            <a:chExt cx="2703000" cy="1859971"/>
          </a:xfrm>
        </p:grpSpPr>
        <p:cxnSp>
          <p:nvCxnSpPr>
            <p:cNvPr id="1289" name="Google Shape;1289;p75"/>
            <p:cNvCxnSpPr>
              <a:endCxn id="1286" idx="0"/>
            </p:cNvCxnSpPr>
            <p:nvPr/>
          </p:nvCxnSpPr>
          <p:spPr>
            <a:xfrm flipH="1" rot="-580950">
              <a:off x="1147568" y="2190303"/>
              <a:ext cx="2566764" cy="1027731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90" name="Google Shape;1290;p75"/>
            <p:cNvSpPr txBox="1"/>
            <p:nvPr/>
          </p:nvSpPr>
          <p:spPr>
            <a:xfrm rot="-1897952">
              <a:off x="1081769" y="2237607"/>
              <a:ext cx="2653538" cy="335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1. Create an incoming webhook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91" name="Google Shape;1291;p75"/>
          <p:cNvGrpSpPr/>
          <p:nvPr/>
        </p:nvGrpSpPr>
        <p:grpSpPr>
          <a:xfrm rot="486980">
            <a:off x="1646875" y="2093261"/>
            <a:ext cx="2208086" cy="1422176"/>
            <a:chOff x="1776274" y="2242026"/>
            <a:chExt cx="2207826" cy="1422009"/>
          </a:xfrm>
        </p:grpSpPr>
        <p:cxnSp>
          <p:nvCxnSpPr>
            <p:cNvPr id="1292" name="Google Shape;1292;p75"/>
            <p:cNvCxnSpPr/>
            <p:nvPr/>
          </p:nvCxnSpPr>
          <p:spPr>
            <a:xfrm flipH="1" rot="10800000">
              <a:off x="1832200" y="2421734"/>
              <a:ext cx="2151900" cy="124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93" name="Google Shape;1293;p75"/>
            <p:cNvSpPr txBox="1"/>
            <p:nvPr/>
          </p:nvSpPr>
          <p:spPr>
            <a:xfrm rot="-1842401">
              <a:off x="1728053" y="2756100"/>
              <a:ext cx="2121442" cy="393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2. Returns a secret link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94" name="Google Shape;1294;p75"/>
          <p:cNvGrpSpPr/>
          <p:nvPr/>
        </p:nvGrpSpPr>
        <p:grpSpPr>
          <a:xfrm rot="-417352">
            <a:off x="4591716" y="1125815"/>
            <a:ext cx="3071277" cy="2066317"/>
            <a:chOff x="4536199" y="1252076"/>
            <a:chExt cx="3071400" cy="2066400"/>
          </a:xfrm>
        </p:grpSpPr>
        <p:cxnSp>
          <p:nvCxnSpPr>
            <p:cNvPr id="1295" name="Google Shape;1295;p75"/>
            <p:cNvCxnSpPr/>
            <p:nvPr/>
          </p:nvCxnSpPr>
          <p:spPr>
            <a:xfrm>
              <a:off x="4679521" y="1876902"/>
              <a:ext cx="2314200" cy="1335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96" name="Google Shape;1296;p75"/>
            <p:cNvSpPr txBox="1"/>
            <p:nvPr/>
          </p:nvSpPr>
          <p:spPr>
            <a:xfrm rot="1818284">
              <a:off x="4432478" y="2046765"/>
              <a:ext cx="3278841" cy="477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3. Send a request to the secret link when a trading curb is triggered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97" name="Google Shape;1297;p75"/>
          <p:cNvGrpSpPr/>
          <p:nvPr/>
        </p:nvGrpSpPr>
        <p:grpSpPr>
          <a:xfrm>
            <a:off x="1947125" y="2986725"/>
            <a:ext cx="4629900" cy="415500"/>
            <a:chOff x="1947125" y="3468975"/>
            <a:chExt cx="4629900" cy="415500"/>
          </a:xfrm>
        </p:grpSpPr>
        <p:cxnSp>
          <p:nvCxnSpPr>
            <p:cNvPr id="1298" name="Google Shape;1298;p75"/>
            <p:cNvCxnSpPr/>
            <p:nvPr/>
          </p:nvCxnSpPr>
          <p:spPr>
            <a:xfrm rot="10800000">
              <a:off x="1947125" y="3884475"/>
              <a:ext cx="4629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99" name="Google Shape;1299;p75"/>
            <p:cNvSpPr txBox="1"/>
            <p:nvPr/>
          </p:nvSpPr>
          <p:spPr>
            <a:xfrm>
              <a:off x="2833775" y="3468975"/>
              <a:ext cx="28566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4. HTTP POST: {“text”: “alarm!”}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00" name="Google Shape;1300;p75"/>
          <p:cNvGrpSpPr/>
          <p:nvPr/>
        </p:nvGrpSpPr>
        <p:grpSpPr>
          <a:xfrm>
            <a:off x="3754650" y="4481053"/>
            <a:ext cx="1014850" cy="662451"/>
            <a:chOff x="357200" y="2277103"/>
            <a:chExt cx="1014850" cy="662451"/>
          </a:xfrm>
        </p:grpSpPr>
        <p:pic>
          <p:nvPicPr>
            <p:cNvPr id="1301" name="Google Shape;1301;p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7200" y="2509453"/>
              <a:ext cx="430125" cy="430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2" name="Google Shape;1302;p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9200" y="2277103"/>
              <a:ext cx="430125" cy="430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3" name="Google Shape;1303;p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41925" y="2509453"/>
              <a:ext cx="430125" cy="430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4" name="Google Shape;1304;p75"/>
          <p:cNvSpPr/>
          <p:nvPr/>
        </p:nvSpPr>
        <p:spPr>
          <a:xfrm>
            <a:off x="3960275" y="1380725"/>
            <a:ext cx="408900" cy="2031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75"/>
          <p:cNvSpPr/>
          <p:nvPr/>
        </p:nvSpPr>
        <p:spPr>
          <a:xfrm>
            <a:off x="3839375" y="4687400"/>
            <a:ext cx="256500" cy="1275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75"/>
          <p:cNvSpPr/>
          <p:nvPr/>
        </p:nvSpPr>
        <p:spPr>
          <a:xfrm>
            <a:off x="4133825" y="4458800"/>
            <a:ext cx="256500" cy="1275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75"/>
          <p:cNvSpPr/>
          <p:nvPr/>
        </p:nvSpPr>
        <p:spPr>
          <a:xfrm>
            <a:off x="4423025" y="4687400"/>
            <a:ext cx="256500" cy="1275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8" name="Google Shape;1308;p75"/>
          <p:cNvGrpSpPr/>
          <p:nvPr/>
        </p:nvGrpSpPr>
        <p:grpSpPr>
          <a:xfrm>
            <a:off x="7584050" y="2534125"/>
            <a:ext cx="1559950" cy="1154455"/>
            <a:chOff x="7525050" y="2813725"/>
            <a:chExt cx="1559950" cy="1154455"/>
          </a:xfrm>
        </p:grpSpPr>
        <p:pic>
          <p:nvPicPr>
            <p:cNvPr id="1309" name="Google Shape;1309;p75"/>
            <p:cNvPicPr preferRelativeResize="0"/>
            <p:nvPr/>
          </p:nvPicPr>
          <p:blipFill rotWithShape="1">
            <a:blip r:embed="rId7">
              <a:alphaModFix/>
            </a:blip>
            <a:srcRect b="8003" l="0" r="0" t="0"/>
            <a:stretch/>
          </p:blipFill>
          <p:spPr>
            <a:xfrm>
              <a:off x="8338650" y="3227512"/>
              <a:ext cx="746350" cy="7406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10" name="Google Shape;1310;p75"/>
            <p:cNvCxnSpPr>
              <a:stCxn id="1309" idx="1"/>
            </p:cNvCxnSpPr>
            <p:nvPr/>
          </p:nvCxnSpPr>
          <p:spPr>
            <a:xfrm rot="10800000">
              <a:off x="7525050" y="3597846"/>
              <a:ext cx="813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11" name="Google Shape;1311;p75"/>
            <p:cNvSpPr txBox="1"/>
            <p:nvPr/>
          </p:nvSpPr>
          <p:spPr>
            <a:xfrm>
              <a:off x="7525050" y="2813725"/>
              <a:ext cx="813600" cy="6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6. Steal admin’s account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12" name="Google Shape;1312;p75"/>
          <p:cNvSpPr txBox="1"/>
          <p:nvPr/>
        </p:nvSpPr>
        <p:spPr>
          <a:xfrm>
            <a:off x="3893750" y="2164525"/>
            <a:ext cx="6933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admin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13" name="Google Shape;1313;p75"/>
          <p:cNvGrpSpPr/>
          <p:nvPr/>
        </p:nvGrpSpPr>
        <p:grpSpPr>
          <a:xfrm>
            <a:off x="1180453" y="3769056"/>
            <a:ext cx="2451900" cy="1259735"/>
            <a:chOff x="1180453" y="3769056"/>
            <a:chExt cx="2451900" cy="1259735"/>
          </a:xfrm>
        </p:grpSpPr>
        <p:sp>
          <p:nvSpPr>
            <p:cNvPr id="1314" name="Google Shape;1314;p75"/>
            <p:cNvSpPr txBox="1"/>
            <p:nvPr/>
          </p:nvSpPr>
          <p:spPr>
            <a:xfrm rot="-851">
              <a:off x="1193958" y="4687692"/>
              <a:ext cx="2424900" cy="34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5. Post “alarm!” to a channel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315" name="Google Shape;1315;p75"/>
            <p:cNvCxnSpPr>
              <a:stCxn id="1286" idx="2"/>
            </p:cNvCxnSpPr>
            <p:nvPr/>
          </p:nvCxnSpPr>
          <p:spPr>
            <a:xfrm flipH="1" rot="-5400000">
              <a:off x="1927153" y="3022356"/>
              <a:ext cx="958500" cy="2451900"/>
            </a:xfrm>
            <a:prstGeom prst="bentConnector2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316" name="Google Shape;1316;p75"/>
          <p:cNvGrpSpPr/>
          <p:nvPr/>
        </p:nvGrpSpPr>
        <p:grpSpPr>
          <a:xfrm>
            <a:off x="1701150" y="3576800"/>
            <a:ext cx="7144925" cy="1009400"/>
            <a:chOff x="1701150" y="3576800"/>
            <a:chExt cx="7144925" cy="1009400"/>
          </a:xfrm>
        </p:grpSpPr>
        <p:sp>
          <p:nvSpPr>
            <p:cNvPr id="1317" name="Google Shape;1317;p75"/>
            <p:cNvSpPr/>
            <p:nvPr/>
          </p:nvSpPr>
          <p:spPr>
            <a:xfrm>
              <a:off x="1701150" y="3576800"/>
              <a:ext cx="7054800" cy="612500"/>
            </a:xfrm>
            <a:custGeom>
              <a:rect b="b" l="l" r="r" t="t"/>
              <a:pathLst>
                <a:path extrusionOk="0" h="24500" w="282192">
                  <a:moveTo>
                    <a:pt x="282192" y="4003"/>
                  </a:moveTo>
                  <a:cubicBezTo>
                    <a:pt x="269784" y="7405"/>
                    <a:pt x="254774" y="25084"/>
                    <a:pt x="207742" y="24417"/>
                  </a:cubicBezTo>
                  <a:cubicBezTo>
                    <a:pt x="160710" y="23750"/>
                    <a:pt x="34624" y="4070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sp>
        <p:sp>
          <p:nvSpPr>
            <p:cNvPr id="1318" name="Google Shape;1318;p75"/>
            <p:cNvSpPr txBox="1"/>
            <p:nvPr/>
          </p:nvSpPr>
          <p:spPr>
            <a:xfrm>
              <a:off x="5813975" y="4170700"/>
              <a:ext cx="3032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7. HTTP POST: {“text”: “phishing!”}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19" name="Google Shape;1319;p75"/>
          <p:cNvGrpSpPr/>
          <p:nvPr/>
        </p:nvGrpSpPr>
        <p:grpSpPr>
          <a:xfrm>
            <a:off x="1440975" y="3766950"/>
            <a:ext cx="2341500" cy="1065229"/>
            <a:chOff x="1440975" y="3766950"/>
            <a:chExt cx="2341500" cy="1065229"/>
          </a:xfrm>
        </p:grpSpPr>
        <p:cxnSp>
          <p:nvCxnSpPr>
            <p:cNvPr id="1320" name="Google Shape;1320;p75"/>
            <p:cNvCxnSpPr/>
            <p:nvPr/>
          </p:nvCxnSpPr>
          <p:spPr>
            <a:xfrm>
              <a:off x="1440975" y="3766950"/>
              <a:ext cx="2341500" cy="740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21" name="Google Shape;1321;p75"/>
            <p:cNvSpPr txBox="1"/>
            <p:nvPr/>
          </p:nvSpPr>
          <p:spPr>
            <a:xfrm rot="1069366">
              <a:off x="1500656" y="4032735"/>
              <a:ext cx="1811330" cy="535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8. Post “phishing!” to a channel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76"/>
          <p:cNvSpPr txBox="1"/>
          <p:nvPr>
            <p:ph type="title"/>
          </p:nvPr>
        </p:nvSpPr>
        <p:spPr>
          <a:xfrm>
            <a:off x="729450" y="937650"/>
            <a:ext cx="7996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as Non-Users - Phishing with webhook</a:t>
            </a:r>
            <a:endParaRPr/>
          </a:p>
        </p:txBody>
      </p:sp>
      <p:sp>
        <p:nvSpPr>
          <p:cNvPr id="1327" name="Google Shape;1327;p7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8" name="Google Shape;1328;p76"/>
          <p:cNvSpPr txBox="1"/>
          <p:nvPr>
            <p:ph idx="1" type="body"/>
          </p:nvPr>
        </p:nvSpPr>
        <p:spPr>
          <a:xfrm>
            <a:off x="729450" y="1545475"/>
            <a:ext cx="768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BOT tag is attached to messages posted by webhook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329" name="Google Shape;132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300" y="1956675"/>
            <a:ext cx="527685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76"/>
          <p:cNvSpPr txBox="1"/>
          <p:nvPr>
            <p:ph idx="1" type="body"/>
          </p:nvPr>
        </p:nvSpPr>
        <p:spPr>
          <a:xfrm>
            <a:off x="729450" y="2707700"/>
            <a:ext cx="768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Allows username and icon override</a:t>
            </a:r>
            <a:endParaRPr sz="1600"/>
          </a:p>
        </p:txBody>
      </p:sp>
      <p:pic>
        <p:nvPicPr>
          <p:cNvPr id="1331" name="Google Shape;133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288" y="3216975"/>
            <a:ext cx="54387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941" y="3313850"/>
            <a:ext cx="393600" cy="393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33" name="Google Shape;1333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900" y="3869926"/>
            <a:ext cx="7601624" cy="106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76"/>
          <p:cNvSpPr/>
          <p:nvPr/>
        </p:nvSpPr>
        <p:spPr>
          <a:xfrm>
            <a:off x="1797450" y="2308475"/>
            <a:ext cx="4710300" cy="45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76"/>
          <p:cNvSpPr txBox="1"/>
          <p:nvPr/>
        </p:nvSpPr>
        <p:spPr>
          <a:xfrm>
            <a:off x="1725525" y="2308475"/>
            <a:ext cx="5880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Changze is our new team leader now, please add </a:t>
            </a:r>
            <a:r>
              <a:rPr lang="en" sz="1200" u="sng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changze@evil.com</a:t>
            </a:r>
            <a:r>
              <a:rPr lang="en" sz="1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to the github repo.</a:t>
            </a:r>
            <a:endParaRPr sz="1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77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Supply Chain Vulnerabilities</a:t>
            </a:r>
            <a:endParaRPr/>
          </a:p>
        </p:txBody>
      </p:sp>
      <p:sp>
        <p:nvSpPr>
          <p:cNvPr id="1341" name="Google Shape;1341;p7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2" name="Google Shape;1342;p77"/>
          <p:cNvSpPr/>
          <p:nvPr/>
        </p:nvSpPr>
        <p:spPr>
          <a:xfrm>
            <a:off x="2314750" y="1472850"/>
            <a:ext cx="6356100" cy="3461100"/>
          </a:xfrm>
          <a:prstGeom prst="rect">
            <a:avLst/>
          </a:prstGeom>
          <a:solidFill>
            <a:srgbClr val="D6DCE5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77"/>
          <p:cNvSpPr/>
          <p:nvPr/>
        </p:nvSpPr>
        <p:spPr>
          <a:xfrm>
            <a:off x="3424350" y="1628725"/>
            <a:ext cx="3371400" cy="3202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77"/>
          <p:cNvSpPr/>
          <p:nvPr/>
        </p:nvSpPr>
        <p:spPr>
          <a:xfrm>
            <a:off x="6796000" y="3026400"/>
            <a:ext cx="2796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77"/>
          <p:cNvSpPr/>
          <p:nvPr/>
        </p:nvSpPr>
        <p:spPr>
          <a:xfrm>
            <a:off x="2385600" y="1693125"/>
            <a:ext cx="8310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Notification Service</a:t>
            </a:r>
            <a:endParaRPr sz="1000"/>
          </a:p>
        </p:txBody>
      </p:sp>
      <p:sp>
        <p:nvSpPr>
          <p:cNvPr id="1346" name="Google Shape;1346;p77"/>
          <p:cNvSpPr/>
          <p:nvPr/>
        </p:nvSpPr>
        <p:spPr>
          <a:xfrm>
            <a:off x="3205805" y="1857225"/>
            <a:ext cx="220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77"/>
          <p:cNvSpPr/>
          <p:nvPr/>
        </p:nvSpPr>
        <p:spPr>
          <a:xfrm>
            <a:off x="2385600" y="2253925"/>
            <a:ext cx="5487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Proxy</a:t>
            </a:r>
            <a:endParaRPr sz="1000"/>
          </a:p>
        </p:txBody>
      </p:sp>
      <p:sp>
        <p:nvSpPr>
          <p:cNvPr id="1348" name="Google Shape;1348;p77"/>
          <p:cNvSpPr/>
          <p:nvPr/>
        </p:nvSpPr>
        <p:spPr>
          <a:xfrm>
            <a:off x="2385900" y="2814725"/>
            <a:ext cx="688500" cy="453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Service</a:t>
            </a:r>
            <a:endParaRPr sz="1000"/>
          </a:p>
        </p:txBody>
      </p:sp>
      <p:sp>
        <p:nvSpPr>
          <p:cNvPr id="1349" name="Google Shape;1349;p77"/>
          <p:cNvSpPr/>
          <p:nvPr/>
        </p:nvSpPr>
        <p:spPr>
          <a:xfrm>
            <a:off x="2937000" y="2418025"/>
            <a:ext cx="4875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77"/>
          <p:cNvSpPr/>
          <p:nvPr/>
        </p:nvSpPr>
        <p:spPr>
          <a:xfrm>
            <a:off x="3074400" y="2978825"/>
            <a:ext cx="3348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77"/>
          <p:cNvSpPr/>
          <p:nvPr/>
        </p:nvSpPr>
        <p:spPr>
          <a:xfrm>
            <a:off x="424650" y="1920775"/>
            <a:ext cx="1120200" cy="1120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Internet</a:t>
            </a:r>
            <a:endParaRPr/>
          </a:p>
        </p:txBody>
      </p:sp>
      <p:sp>
        <p:nvSpPr>
          <p:cNvPr id="1352" name="Google Shape;1352;p77"/>
          <p:cNvSpPr/>
          <p:nvPr/>
        </p:nvSpPr>
        <p:spPr>
          <a:xfrm>
            <a:off x="1377100" y="2021325"/>
            <a:ext cx="10089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77"/>
          <p:cNvSpPr/>
          <p:nvPr/>
        </p:nvSpPr>
        <p:spPr>
          <a:xfrm>
            <a:off x="1402350" y="2814725"/>
            <a:ext cx="973500" cy="12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77"/>
          <p:cNvSpPr/>
          <p:nvPr/>
        </p:nvSpPr>
        <p:spPr>
          <a:xfrm>
            <a:off x="306450" y="370818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PC Web Experience</a:t>
            </a:r>
            <a:endParaRPr sz="1000"/>
          </a:p>
        </p:txBody>
      </p:sp>
      <p:sp>
        <p:nvSpPr>
          <p:cNvPr id="1355" name="Google Shape;1355;p77"/>
          <p:cNvSpPr/>
          <p:nvPr/>
        </p:nvSpPr>
        <p:spPr>
          <a:xfrm>
            <a:off x="306450" y="3985438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APP Experience</a:t>
            </a:r>
            <a:endParaRPr sz="800"/>
          </a:p>
        </p:txBody>
      </p:sp>
      <p:sp>
        <p:nvSpPr>
          <p:cNvPr id="1356" name="Google Shape;1356;p77"/>
          <p:cNvSpPr/>
          <p:nvPr/>
        </p:nvSpPr>
        <p:spPr>
          <a:xfrm>
            <a:off x="306450" y="426270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Mobile Web Experience</a:t>
            </a:r>
            <a:endParaRPr sz="800"/>
          </a:p>
        </p:txBody>
      </p:sp>
      <p:sp>
        <p:nvSpPr>
          <p:cNvPr id="1357" name="Google Shape;1357;p77"/>
          <p:cNvSpPr/>
          <p:nvPr/>
        </p:nvSpPr>
        <p:spPr>
          <a:xfrm>
            <a:off x="306450" y="4539950"/>
            <a:ext cx="13566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Email Client</a:t>
            </a:r>
            <a:endParaRPr sz="1000"/>
          </a:p>
        </p:txBody>
      </p:sp>
      <p:sp>
        <p:nvSpPr>
          <p:cNvPr id="1358" name="Google Shape;1358;p77"/>
          <p:cNvSpPr/>
          <p:nvPr/>
        </p:nvSpPr>
        <p:spPr>
          <a:xfrm rot="5400000">
            <a:off x="690900" y="3312600"/>
            <a:ext cx="587700" cy="138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77"/>
          <p:cNvSpPr/>
          <p:nvPr/>
        </p:nvSpPr>
        <p:spPr>
          <a:xfrm>
            <a:off x="1544850" y="2418025"/>
            <a:ext cx="831000" cy="125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77"/>
          <p:cNvSpPr txBox="1"/>
          <p:nvPr/>
        </p:nvSpPr>
        <p:spPr>
          <a:xfrm>
            <a:off x="5581725" y="4889250"/>
            <a:ext cx="535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uFill>
                  <a:noFill/>
                </a:uFill>
                <a:hlinkClick r:id="rId3"/>
              </a:rPr>
              <a:t>https://docs.mattermost.com/deployment/deployment.html</a:t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1361" name="Google Shape;1361;p77"/>
          <p:cNvSpPr/>
          <p:nvPr/>
        </p:nvSpPr>
        <p:spPr>
          <a:xfrm>
            <a:off x="5549250" y="3955163"/>
            <a:ext cx="8310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RESTful API</a:t>
            </a:r>
            <a:endParaRPr sz="800"/>
          </a:p>
        </p:txBody>
      </p:sp>
      <p:sp>
        <p:nvSpPr>
          <p:cNvPr id="1362" name="Google Shape;1362;p77"/>
          <p:cNvSpPr txBox="1"/>
          <p:nvPr/>
        </p:nvSpPr>
        <p:spPr>
          <a:xfrm>
            <a:off x="4229775" y="1552525"/>
            <a:ext cx="17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3" name="Google Shape;1363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350" y="2053800"/>
            <a:ext cx="1356600" cy="51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4338" y="2566525"/>
            <a:ext cx="1687500" cy="73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1100" y="2102711"/>
            <a:ext cx="1494900" cy="56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26350" y="3331700"/>
            <a:ext cx="1885949" cy="7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4673" y="2842800"/>
            <a:ext cx="1526209" cy="4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77"/>
          <p:cNvSpPr/>
          <p:nvPr/>
        </p:nvSpPr>
        <p:spPr>
          <a:xfrm>
            <a:off x="5428350" y="3698363"/>
            <a:ext cx="10728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Management</a:t>
            </a:r>
            <a:endParaRPr sz="800"/>
          </a:p>
        </p:txBody>
      </p:sp>
      <p:pic>
        <p:nvPicPr>
          <p:cNvPr id="1369" name="Google Shape;1369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87774" y="4140675"/>
            <a:ext cx="1763100" cy="3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77"/>
          <p:cNvSpPr/>
          <p:nvPr/>
        </p:nvSpPr>
        <p:spPr>
          <a:xfrm>
            <a:off x="5428350" y="3414263"/>
            <a:ext cx="10728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Scalability Support</a:t>
            </a:r>
            <a:endParaRPr sz="800"/>
          </a:p>
        </p:txBody>
      </p:sp>
      <p:sp>
        <p:nvSpPr>
          <p:cNvPr id="1371" name="Google Shape;1371;p77"/>
          <p:cNvSpPr txBox="1"/>
          <p:nvPr/>
        </p:nvSpPr>
        <p:spPr>
          <a:xfrm>
            <a:off x="915750" y="3111137"/>
            <a:ext cx="1120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HTTPS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Secure Web Sockets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72" name="Google Shape;1372;p77"/>
          <p:cNvGrpSpPr/>
          <p:nvPr/>
        </p:nvGrpSpPr>
        <p:grpSpPr>
          <a:xfrm>
            <a:off x="7075600" y="1948650"/>
            <a:ext cx="1494900" cy="2281200"/>
            <a:chOff x="6923200" y="1948650"/>
            <a:chExt cx="1494900" cy="2281200"/>
          </a:xfrm>
        </p:grpSpPr>
        <p:sp>
          <p:nvSpPr>
            <p:cNvPr id="1373" name="Google Shape;1373;p77"/>
            <p:cNvSpPr/>
            <p:nvPr/>
          </p:nvSpPr>
          <p:spPr>
            <a:xfrm>
              <a:off x="6923200" y="1948650"/>
              <a:ext cx="1494900" cy="22812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4" name="Google Shape;1374;p77"/>
            <p:cNvGrpSpPr/>
            <p:nvPr/>
          </p:nvGrpSpPr>
          <p:grpSpPr>
            <a:xfrm>
              <a:off x="7126243" y="2092218"/>
              <a:ext cx="1088819" cy="717550"/>
              <a:chOff x="7058018" y="2091380"/>
              <a:chExt cx="1088819" cy="717550"/>
            </a:xfrm>
          </p:grpSpPr>
          <p:grpSp>
            <p:nvGrpSpPr>
              <p:cNvPr id="1375" name="Google Shape;1375;p77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1376" name="Google Shape;1376;p77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7" name="Google Shape;1377;p77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78" name="Google Shape;1378;p77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Database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(MySQL, Postgres)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sp>
          <p:nvSpPr>
            <p:cNvPr id="1379" name="Google Shape;1379;p77"/>
            <p:cNvSpPr/>
            <p:nvPr/>
          </p:nvSpPr>
          <p:spPr>
            <a:xfrm>
              <a:off x="6985600" y="2975707"/>
              <a:ext cx="12915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Password Hashing</a:t>
              </a:r>
              <a:endParaRPr sz="1000"/>
            </a:p>
          </p:txBody>
        </p:sp>
        <p:sp>
          <p:nvSpPr>
            <p:cNvPr id="1380" name="Google Shape;1380;p77"/>
            <p:cNvSpPr/>
            <p:nvPr/>
          </p:nvSpPr>
          <p:spPr>
            <a:xfrm>
              <a:off x="7005550" y="3148787"/>
              <a:ext cx="1251600" cy="125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Encryption-at-rest</a:t>
              </a:r>
              <a:endParaRPr sz="1000"/>
            </a:p>
          </p:txBody>
        </p:sp>
        <p:grpSp>
          <p:nvGrpSpPr>
            <p:cNvPr id="1381" name="Google Shape;1381;p77"/>
            <p:cNvGrpSpPr/>
            <p:nvPr/>
          </p:nvGrpSpPr>
          <p:grpSpPr>
            <a:xfrm>
              <a:off x="7126243" y="3375318"/>
              <a:ext cx="1088819" cy="717550"/>
              <a:chOff x="7058018" y="2091380"/>
              <a:chExt cx="1088819" cy="717550"/>
            </a:xfrm>
          </p:grpSpPr>
          <p:grpSp>
            <p:nvGrpSpPr>
              <p:cNvPr id="1382" name="Google Shape;1382;p77"/>
              <p:cNvGrpSpPr/>
              <p:nvPr/>
            </p:nvGrpSpPr>
            <p:grpSpPr>
              <a:xfrm>
                <a:off x="7058018" y="2091380"/>
                <a:ext cx="1088819" cy="717550"/>
                <a:chOff x="6136525" y="2297700"/>
                <a:chExt cx="970168" cy="1064456"/>
              </a:xfrm>
            </p:grpSpPr>
            <p:sp>
              <p:nvSpPr>
                <p:cNvPr id="1383" name="Google Shape;1383;p77"/>
                <p:cNvSpPr/>
                <p:nvPr/>
              </p:nvSpPr>
              <p:spPr>
                <a:xfrm>
                  <a:off x="6223393" y="2342956"/>
                  <a:ext cx="883300" cy="1019200"/>
                </a:xfrm>
                <a:prstGeom prst="flowChartMagneticDisk">
                  <a:avLst/>
                </a:prstGeom>
                <a:noFill/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4" name="Google Shape;1384;p77"/>
                <p:cNvSpPr/>
                <p:nvPr/>
              </p:nvSpPr>
              <p:spPr>
                <a:xfrm>
                  <a:off x="6136525" y="2297700"/>
                  <a:ext cx="883300" cy="1019200"/>
                </a:xfrm>
                <a:prstGeom prst="flowChartMagneticDisk">
                  <a:avLst/>
                </a:prstGeom>
                <a:solidFill>
                  <a:srgbClr val="F2F2F2"/>
                </a:solidFill>
                <a:ln cap="flat" cmpd="sng" w="9525">
                  <a:solidFill>
                    <a:srgbClr val="B7B7B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85" name="Google Shape;1385;p77"/>
              <p:cNvSpPr txBox="1"/>
              <p:nvPr/>
            </p:nvSpPr>
            <p:spPr>
              <a:xfrm>
                <a:off x="7134700" y="2253925"/>
                <a:ext cx="9933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>
                    <a:latin typeface="Lato"/>
                    <a:ea typeface="Lato"/>
                    <a:cs typeface="Lato"/>
                    <a:sym typeface="Lato"/>
                  </a:rPr>
                  <a:t>File Store</a:t>
                </a:r>
                <a:endParaRPr b="1">
                  <a:latin typeface="Lato"/>
                  <a:ea typeface="Lato"/>
                  <a:cs typeface="Lato"/>
                  <a:sym typeface="La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latin typeface="Lato"/>
                    <a:ea typeface="Lato"/>
                    <a:cs typeface="Lato"/>
                    <a:sym typeface="Lato"/>
                  </a:rPr>
                  <a:t>(Amazon S3)</a:t>
                </a:r>
                <a:endParaRPr sz="1100"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1386" name="Google Shape;1386;p77"/>
          <p:cNvSpPr/>
          <p:nvPr/>
        </p:nvSpPr>
        <p:spPr>
          <a:xfrm>
            <a:off x="5644500" y="4211975"/>
            <a:ext cx="640500" cy="21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OAuth2.0</a:t>
            </a:r>
            <a:endParaRPr sz="800"/>
          </a:p>
        </p:txBody>
      </p:sp>
      <p:sp>
        <p:nvSpPr>
          <p:cNvPr id="1387" name="Google Shape;1387;p77"/>
          <p:cNvSpPr/>
          <p:nvPr/>
        </p:nvSpPr>
        <p:spPr>
          <a:xfrm>
            <a:off x="254250" y="1359225"/>
            <a:ext cx="8536800" cy="361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78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Supply Chain Vulnerabilities</a:t>
            </a:r>
            <a:endParaRPr/>
          </a:p>
        </p:txBody>
      </p:sp>
      <p:sp>
        <p:nvSpPr>
          <p:cNvPr id="1393" name="Google Shape;1393;p78"/>
          <p:cNvSpPr/>
          <p:nvPr/>
        </p:nvSpPr>
        <p:spPr>
          <a:xfrm>
            <a:off x="831175" y="1466775"/>
            <a:ext cx="7343700" cy="33642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78"/>
          <p:cNvSpPr txBox="1"/>
          <p:nvPr/>
        </p:nvSpPr>
        <p:spPr>
          <a:xfrm>
            <a:off x="3547950" y="1451050"/>
            <a:ext cx="2048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Mattermost Server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5" name="Google Shape;139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813" y="1862450"/>
            <a:ext cx="1501575" cy="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382" y="1920844"/>
            <a:ext cx="738850" cy="7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4263" y="1862450"/>
            <a:ext cx="1635816" cy="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8963" y="1862445"/>
            <a:ext cx="1775322" cy="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3156" y="1920844"/>
            <a:ext cx="1391345" cy="7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2425" y="2715193"/>
            <a:ext cx="1533481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1368" y="4046693"/>
            <a:ext cx="954528" cy="5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78399" y="2715201"/>
            <a:ext cx="1445388" cy="5352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3" name="Google Shape;1403;p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56268" y="2715200"/>
            <a:ext cx="1326532" cy="5352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4" name="Google Shape;1404;p7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15292" y="2715200"/>
            <a:ext cx="1391350" cy="53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7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39150" y="2715193"/>
            <a:ext cx="1012470" cy="5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7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88618" y="3312318"/>
            <a:ext cx="1326525" cy="61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7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64725" y="3312325"/>
            <a:ext cx="1326525" cy="618475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8" name="Google Shape;1408;p7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940825" y="3314275"/>
            <a:ext cx="1635800" cy="626462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9" name="Google Shape;1409;p7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626193" y="3314275"/>
            <a:ext cx="1069446" cy="61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7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80325" y="4046700"/>
            <a:ext cx="1326525" cy="590465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1" name="Google Shape;1411;p7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261268" y="4066418"/>
            <a:ext cx="1635800" cy="578065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12" name="Google Shape;1412;p7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951499" y="4066425"/>
            <a:ext cx="1683366" cy="57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7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745225" y="3317893"/>
            <a:ext cx="1178549" cy="6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7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689300" y="4046700"/>
            <a:ext cx="1445375" cy="5832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5" name="Google Shape;1415;p78"/>
          <p:cNvGrpSpPr/>
          <p:nvPr/>
        </p:nvGrpSpPr>
        <p:grpSpPr>
          <a:xfrm>
            <a:off x="746025" y="1396650"/>
            <a:ext cx="7536475" cy="3516600"/>
            <a:chOff x="746025" y="1396650"/>
            <a:chExt cx="7536475" cy="3516600"/>
          </a:xfrm>
        </p:grpSpPr>
        <p:sp>
          <p:nvSpPr>
            <p:cNvPr id="1416" name="Google Shape;1416;p78"/>
            <p:cNvSpPr/>
            <p:nvPr/>
          </p:nvSpPr>
          <p:spPr>
            <a:xfrm>
              <a:off x="746025" y="1396650"/>
              <a:ext cx="7477800" cy="35166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78"/>
            <p:cNvSpPr txBox="1"/>
            <p:nvPr/>
          </p:nvSpPr>
          <p:spPr>
            <a:xfrm>
              <a:off x="5515300" y="1461950"/>
              <a:ext cx="2767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rPr>
                <a:t>271</a:t>
              </a:r>
              <a:r>
                <a:rPr lang="en">
                  <a:latin typeface="Lato"/>
                  <a:ea typeface="Lato"/>
                  <a:cs typeface="Lato"/>
                  <a:sym typeface="Lato"/>
                </a:rPr>
                <a:t> open source projects in total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18" name="Google Shape;1418;p78"/>
          <p:cNvGrpSpPr/>
          <p:nvPr/>
        </p:nvGrpSpPr>
        <p:grpSpPr>
          <a:xfrm>
            <a:off x="555350" y="1451050"/>
            <a:ext cx="7803300" cy="3309825"/>
            <a:chOff x="555350" y="1451050"/>
            <a:chExt cx="7803300" cy="3309825"/>
          </a:xfrm>
        </p:grpSpPr>
        <p:sp>
          <p:nvSpPr>
            <p:cNvPr id="1419" name="Google Shape;1419;p78"/>
            <p:cNvSpPr/>
            <p:nvPr/>
          </p:nvSpPr>
          <p:spPr>
            <a:xfrm>
              <a:off x="555350" y="3970075"/>
              <a:ext cx="7803300" cy="7908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78"/>
            <p:cNvSpPr txBox="1"/>
            <p:nvPr/>
          </p:nvSpPr>
          <p:spPr>
            <a:xfrm>
              <a:off x="960025" y="1451050"/>
              <a:ext cx="1775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rPr>
                <a:t>49</a:t>
              </a:r>
              <a:r>
                <a:rPr lang="en">
                  <a:latin typeface="Lato"/>
                  <a:ea typeface="Lato"/>
                  <a:cs typeface="Lato"/>
                  <a:sym typeface="Lato"/>
                </a:rPr>
                <a:t> personal projects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79"/>
          <p:cNvPicPr preferRelativeResize="0"/>
          <p:nvPr/>
        </p:nvPicPr>
        <p:blipFill rotWithShape="1">
          <a:blip r:embed="rId3">
            <a:alphaModFix/>
          </a:blip>
          <a:srcRect b="0" l="0" r="13397" t="0"/>
          <a:stretch/>
        </p:blipFill>
        <p:spPr>
          <a:xfrm>
            <a:off x="612600" y="1456250"/>
            <a:ext cx="7918799" cy="18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7" name="Google Shape;1427;p79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in Supply Chain Vulnerabilities</a:t>
            </a:r>
            <a:endParaRPr/>
          </a:p>
        </p:txBody>
      </p:sp>
      <p:grpSp>
        <p:nvGrpSpPr>
          <p:cNvPr id="1428" name="Google Shape;1428;p79"/>
          <p:cNvGrpSpPr/>
          <p:nvPr/>
        </p:nvGrpSpPr>
        <p:grpSpPr>
          <a:xfrm>
            <a:off x="1287175" y="3440700"/>
            <a:ext cx="6569642" cy="1521050"/>
            <a:chOff x="1287175" y="3440700"/>
            <a:chExt cx="6569642" cy="1521050"/>
          </a:xfrm>
        </p:grpSpPr>
        <p:pic>
          <p:nvPicPr>
            <p:cNvPr id="1429" name="Google Shape;1429;p7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87175" y="3440700"/>
              <a:ext cx="6569642" cy="1521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0" name="Google Shape;1430;p79"/>
            <p:cNvSpPr/>
            <p:nvPr/>
          </p:nvSpPr>
          <p:spPr>
            <a:xfrm>
              <a:off x="1545000" y="4136325"/>
              <a:ext cx="3027000" cy="2445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80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Attackers Aiming at Plugins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36" name="Google Shape;1436;p80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Allows installing plugin binaries from untrusted third party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No permission control for plugins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Plugins have the same permission as Mattermost itself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37" name="Google Shape;1437;p80"/>
          <p:cNvSpPr txBox="1"/>
          <p:nvPr>
            <p:ph idx="12" type="sldNum"/>
          </p:nvPr>
        </p:nvSpPr>
        <p:spPr>
          <a:xfrm>
            <a:off x="8536302" y="455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8" name="Google Shape;143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" y="2662815"/>
            <a:ext cx="9144001" cy="228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80"/>
          <p:cNvSpPr/>
          <p:nvPr/>
        </p:nvSpPr>
        <p:spPr>
          <a:xfrm>
            <a:off x="921550" y="4682725"/>
            <a:ext cx="3075300" cy="214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81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Beyond Our Project</a:t>
            </a:r>
            <a:endParaRPr/>
          </a:p>
        </p:txBody>
      </p:sp>
      <p:sp>
        <p:nvSpPr>
          <p:cNvPr id="1445" name="Google Shape;1445;p81"/>
          <p:cNvSpPr txBox="1"/>
          <p:nvPr>
            <p:ph idx="1" type="body"/>
          </p:nvPr>
        </p:nvSpPr>
        <p:spPr>
          <a:xfrm>
            <a:off x="729450" y="1545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 closer look at Mattermost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Notification system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Client side software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Upgrading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License Management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Apply our investigation method to similar applications (e.g., Slack)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446" name="Google Shape;1446;p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b="0" lang="en"/>
              <a:t>ight</a:t>
            </a:r>
            <a:r>
              <a:rPr lang="en"/>
              <a:t> D</a:t>
            </a:r>
            <a:r>
              <a:rPr b="0" lang="en"/>
              <a:t>irectory</a:t>
            </a:r>
            <a:r>
              <a:rPr lang="en"/>
              <a:t> A</a:t>
            </a:r>
            <a:r>
              <a:rPr b="0" lang="en"/>
              <a:t>ccess</a:t>
            </a:r>
            <a:r>
              <a:rPr lang="en"/>
              <a:t> P</a:t>
            </a:r>
            <a:r>
              <a:rPr b="0" lang="en"/>
              <a:t>rotocol</a:t>
            </a:r>
            <a:r>
              <a:rPr lang="en"/>
              <a:t>/A</a:t>
            </a:r>
            <a:r>
              <a:rPr b="0" lang="en"/>
              <a:t>ctive</a:t>
            </a:r>
            <a:r>
              <a:rPr lang="en"/>
              <a:t> D</a:t>
            </a:r>
            <a:r>
              <a:rPr b="0" lang="en"/>
              <a:t>irectory</a:t>
            </a:r>
            <a:endParaRPr b="0"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729450" y="1545475"/>
            <a:ext cx="7688700" cy="11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LDAP is an application protocol for accessing and maintaining </a:t>
            </a:r>
            <a:r>
              <a:rPr b="1" lang="en" sz="1800">
                <a:solidFill>
                  <a:srgbClr val="000000"/>
                </a:solidFill>
              </a:rPr>
              <a:t>distributed directory information </a:t>
            </a:r>
            <a:r>
              <a:rPr lang="en" sz="1800">
                <a:solidFill>
                  <a:srgbClr val="000000"/>
                </a:solidFill>
              </a:rPr>
              <a:t>over network.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AD is a </a:t>
            </a:r>
            <a:r>
              <a:rPr b="1" lang="en" sz="1800">
                <a:solidFill>
                  <a:srgbClr val="000000"/>
                </a:solidFill>
              </a:rPr>
              <a:t>directory service</a:t>
            </a:r>
            <a:r>
              <a:rPr lang="en" sz="1800">
                <a:solidFill>
                  <a:srgbClr val="000000"/>
                </a:solidFill>
              </a:rPr>
              <a:t> developed by Microsoft based on LDAP</a:t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39" name="Google Shape;139;p19"/>
          <p:cNvGrpSpPr/>
          <p:nvPr/>
        </p:nvGrpSpPr>
        <p:grpSpPr>
          <a:xfrm>
            <a:off x="2000808" y="2646497"/>
            <a:ext cx="5142372" cy="2009139"/>
            <a:chOff x="1438350" y="1403343"/>
            <a:chExt cx="5998334" cy="3050157"/>
          </a:xfrm>
        </p:grpSpPr>
        <p:pic>
          <p:nvPicPr>
            <p:cNvPr id="140" name="Google Shape;14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7150" y="1700925"/>
              <a:ext cx="659534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7150" y="2440050"/>
              <a:ext cx="659534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7150" y="3179175"/>
              <a:ext cx="659534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77150" y="3918300"/>
              <a:ext cx="659534" cy="53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38350" y="2811600"/>
              <a:ext cx="893900" cy="83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18113" y="1851600"/>
              <a:ext cx="1101048" cy="1101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18113" y="3352450"/>
              <a:ext cx="1101048" cy="1101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81025" y="2679125"/>
              <a:ext cx="1101048" cy="1101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9"/>
            <p:cNvSpPr txBox="1"/>
            <p:nvPr/>
          </p:nvSpPr>
          <p:spPr>
            <a:xfrm>
              <a:off x="4786591" y="1403343"/>
              <a:ext cx="9387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Service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9" name="Google Shape;149;p19"/>
            <p:cNvSpPr txBox="1"/>
            <p:nvPr/>
          </p:nvSpPr>
          <p:spPr>
            <a:xfrm>
              <a:off x="4786591" y="2940718"/>
              <a:ext cx="9387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Service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50" name="Google Shape;150;p19"/>
            <p:cNvSpPr txBox="1"/>
            <p:nvPr/>
          </p:nvSpPr>
          <p:spPr>
            <a:xfrm>
              <a:off x="2760225" y="2130424"/>
              <a:ext cx="15885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LDAP Service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51" name="Google Shape;151;p19"/>
            <p:cNvCxnSpPr>
              <a:stCxn id="140" idx="1"/>
              <a:endCxn id="145" idx="3"/>
            </p:cNvCxnSpPr>
            <p:nvPr/>
          </p:nvCxnSpPr>
          <p:spPr>
            <a:xfrm flipH="1">
              <a:off x="5818950" y="1968525"/>
              <a:ext cx="958200" cy="4335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2" name="Google Shape;152;p19"/>
            <p:cNvCxnSpPr>
              <a:stCxn id="141" idx="1"/>
              <a:endCxn id="145" idx="3"/>
            </p:cNvCxnSpPr>
            <p:nvPr/>
          </p:nvCxnSpPr>
          <p:spPr>
            <a:xfrm rot="10800000">
              <a:off x="5818950" y="2401950"/>
              <a:ext cx="958200" cy="3057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3" name="Google Shape;153;p19"/>
            <p:cNvCxnSpPr>
              <a:stCxn id="142" idx="1"/>
              <a:endCxn id="146" idx="3"/>
            </p:cNvCxnSpPr>
            <p:nvPr/>
          </p:nvCxnSpPr>
          <p:spPr>
            <a:xfrm flipH="1">
              <a:off x="5818950" y="3446775"/>
              <a:ext cx="958200" cy="4563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4" name="Google Shape;154;p19"/>
            <p:cNvCxnSpPr>
              <a:stCxn id="143" idx="1"/>
              <a:endCxn id="146" idx="3"/>
            </p:cNvCxnSpPr>
            <p:nvPr/>
          </p:nvCxnSpPr>
          <p:spPr>
            <a:xfrm rot="10800000">
              <a:off x="5818950" y="3903000"/>
              <a:ext cx="958200" cy="2829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5" name="Google Shape;155;p19"/>
            <p:cNvCxnSpPr>
              <a:stCxn id="145" idx="1"/>
              <a:endCxn id="147" idx="3"/>
            </p:cNvCxnSpPr>
            <p:nvPr/>
          </p:nvCxnSpPr>
          <p:spPr>
            <a:xfrm flipH="1">
              <a:off x="4081813" y="2402124"/>
              <a:ext cx="636300" cy="827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6" name="Google Shape;156;p19"/>
            <p:cNvCxnSpPr>
              <a:stCxn id="146" idx="1"/>
              <a:endCxn id="147" idx="3"/>
            </p:cNvCxnSpPr>
            <p:nvPr/>
          </p:nvCxnSpPr>
          <p:spPr>
            <a:xfrm rot="10800000">
              <a:off x="4081813" y="3229774"/>
              <a:ext cx="636300" cy="673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7" name="Google Shape;157;p19"/>
            <p:cNvCxnSpPr>
              <a:stCxn id="147" idx="1"/>
              <a:endCxn id="144" idx="3"/>
            </p:cNvCxnSpPr>
            <p:nvPr/>
          </p:nvCxnSpPr>
          <p:spPr>
            <a:xfrm rot="10800000">
              <a:off x="2332125" y="3229649"/>
              <a:ext cx="6489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58" name="Google Shape;158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82"/>
          <p:cNvSpPr txBox="1"/>
          <p:nvPr>
            <p:ph type="ctrTitle"/>
          </p:nvPr>
        </p:nvSpPr>
        <p:spPr>
          <a:xfrm>
            <a:off x="729450" y="1322450"/>
            <a:ext cx="8120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452" name="Google Shape;1452;p8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rgbClr val="EFEFEF"/>
        </a:solidFill>
      </p:bgPr>
    </p:bg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8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8" name="Google Shape;1458;p83"/>
          <p:cNvSpPr/>
          <p:nvPr/>
        </p:nvSpPr>
        <p:spPr>
          <a:xfrm>
            <a:off x="1776375" y="1578800"/>
            <a:ext cx="1458600" cy="47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User Management</a:t>
            </a:r>
            <a:endParaRPr sz="1600"/>
          </a:p>
        </p:txBody>
      </p:sp>
      <p:sp>
        <p:nvSpPr>
          <p:cNvPr id="1459" name="Google Shape;1459;p83"/>
          <p:cNvSpPr/>
          <p:nvPr/>
        </p:nvSpPr>
        <p:spPr>
          <a:xfrm>
            <a:off x="3293100" y="1466000"/>
            <a:ext cx="125100" cy="696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83"/>
          <p:cNvSpPr/>
          <p:nvPr/>
        </p:nvSpPr>
        <p:spPr>
          <a:xfrm>
            <a:off x="3479300" y="1340300"/>
            <a:ext cx="6291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Users</a:t>
            </a:r>
            <a:endParaRPr sz="1100"/>
          </a:p>
        </p:txBody>
      </p:sp>
      <p:sp>
        <p:nvSpPr>
          <p:cNvPr id="1461" name="Google Shape;1461;p83"/>
          <p:cNvSpPr/>
          <p:nvPr/>
        </p:nvSpPr>
        <p:spPr>
          <a:xfrm>
            <a:off x="3476325" y="1622100"/>
            <a:ext cx="6291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Team</a:t>
            </a:r>
            <a:endParaRPr sz="1100"/>
          </a:p>
        </p:txBody>
      </p:sp>
      <p:sp>
        <p:nvSpPr>
          <p:cNvPr id="1462" name="Google Shape;1462;p83"/>
          <p:cNvSpPr/>
          <p:nvPr/>
        </p:nvSpPr>
        <p:spPr>
          <a:xfrm>
            <a:off x="3479300" y="1903900"/>
            <a:ext cx="7815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Channel</a:t>
            </a:r>
            <a:endParaRPr sz="1100"/>
          </a:p>
        </p:txBody>
      </p:sp>
      <p:sp>
        <p:nvSpPr>
          <p:cNvPr id="1463" name="Google Shape;1463;p83"/>
          <p:cNvSpPr/>
          <p:nvPr/>
        </p:nvSpPr>
        <p:spPr>
          <a:xfrm>
            <a:off x="3479300" y="2162000"/>
            <a:ext cx="909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Permission</a:t>
            </a:r>
            <a:endParaRPr sz="1100"/>
          </a:p>
        </p:txBody>
      </p:sp>
      <p:sp>
        <p:nvSpPr>
          <p:cNvPr id="1464" name="Google Shape;1464;p83"/>
          <p:cNvSpPr/>
          <p:nvPr/>
        </p:nvSpPr>
        <p:spPr>
          <a:xfrm>
            <a:off x="1254375" y="3053350"/>
            <a:ext cx="12795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Integrations</a:t>
            </a:r>
            <a:endParaRPr sz="1600"/>
          </a:p>
        </p:txBody>
      </p:sp>
      <p:sp>
        <p:nvSpPr>
          <p:cNvPr id="1465" name="Google Shape;1465;p83"/>
          <p:cNvSpPr/>
          <p:nvPr/>
        </p:nvSpPr>
        <p:spPr>
          <a:xfrm>
            <a:off x="2533875" y="2827600"/>
            <a:ext cx="125100" cy="696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83"/>
          <p:cNvSpPr/>
          <p:nvPr/>
        </p:nvSpPr>
        <p:spPr>
          <a:xfrm>
            <a:off x="2712900" y="2701900"/>
            <a:ext cx="6291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Bot</a:t>
            </a:r>
            <a:endParaRPr sz="1100"/>
          </a:p>
        </p:txBody>
      </p:sp>
      <p:sp>
        <p:nvSpPr>
          <p:cNvPr id="1467" name="Google Shape;1467;p83"/>
          <p:cNvSpPr/>
          <p:nvPr/>
        </p:nvSpPr>
        <p:spPr>
          <a:xfrm>
            <a:off x="2712900" y="2983700"/>
            <a:ext cx="8370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Webhook</a:t>
            </a:r>
            <a:endParaRPr sz="1100"/>
          </a:p>
        </p:txBody>
      </p:sp>
      <p:sp>
        <p:nvSpPr>
          <p:cNvPr id="1468" name="Google Shape;1468;p83"/>
          <p:cNvSpPr/>
          <p:nvPr/>
        </p:nvSpPr>
        <p:spPr>
          <a:xfrm>
            <a:off x="2712900" y="3253650"/>
            <a:ext cx="7815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Plugins</a:t>
            </a:r>
            <a:endParaRPr sz="1100"/>
          </a:p>
        </p:txBody>
      </p:sp>
      <p:sp>
        <p:nvSpPr>
          <p:cNvPr id="1469" name="Google Shape;1469;p83"/>
          <p:cNvSpPr/>
          <p:nvPr/>
        </p:nvSpPr>
        <p:spPr>
          <a:xfrm>
            <a:off x="2712900" y="3523600"/>
            <a:ext cx="12795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Slash Command</a:t>
            </a:r>
            <a:endParaRPr sz="1100"/>
          </a:p>
        </p:txBody>
      </p:sp>
      <p:sp>
        <p:nvSpPr>
          <p:cNvPr id="1470" name="Google Shape;1470;p83"/>
          <p:cNvSpPr/>
          <p:nvPr/>
        </p:nvSpPr>
        <p:spPr>
          <a:xfrm>
            <a:off x="5152925" y="1578950"/>
            <a:ext cx="12201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Messaging</a:t>
            </a:r>
            <a:endParaRPr sz="1600"/>
          </a:p>
        </p:txBody>
      </p:sp>
      <p:sp>
        <p:nvSpPr>
          <p:cNvPr id="1471" name="Google Shape;1471;p83"/>
          <p:cNvSpPr/>
          <p:nvPr/>
        </p:nvSpPr>
        <p:spPr>
          <a:xfrm>
            <a:off x="6395950" y="1114550"/>
            <a:ext cx="125100" cy="1173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83"/>
          <p:cNvSpPr/>
          <p:nvPr/>
        </p:nvSpPr>
        <p:spPr>
          <a:xfrm>
            <a:off x="6543975" y="1049850"/>
            <a:ext cx="2115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Send/Reply/Edit/Delete/Mark</a:t>
            </a:r>
            <a:endParaRPr sz="1100"/>
          </a:p>
        </p:txBody>
      </p:sp>
      <p:sp>
        <p:nvSpPr>
          <p:cNvPr id="1473" name="Google Shape;1473;p83"/>
          <p:cNvSpPr/>
          <p:nvPr/>
        </p:nvSpPr>
        <p:spPr>
          <a:xfrm>
            <a:off x="6543975" y="1290375"/>
            <a:ext cx="2115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Interactive Messages</a:t>
            </a:r>
            <a:endParaRPr sz="1100"/>
          </a:p>
        </p:txBody>
      </p:sp>
      <p:sp>
        <p:nvSpPr>
          <p:cNvPr id="1474" name="Google Shape;1474;p83"/>
          <p:cNvSpPr/>
          <p:nvPr/>
        </p:nvSpPr>
        <p:spPr>
          <a:xfrm>
            <a:off x="6543975" y="1530900"/>
            <a:ext cx="12201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Formatting Text</a:t>
            </a:r>
            <a:endParaRPr sz="1100"/>
          </a:p>
        </p:txBody>
      </p:sp>
      <p:sp>
        <p:nvSpPr>
          <p:cNvPr id="1475" name="Google Shape;1475;p83"/>
          <p:cNvSpPr/>
          <p:nvPr/>
        </p:nvSpPr>
        <p:spPr>
          <a:xfrm>
            <a:off x="6543975" y="1771425"/>
            <a:ext cx="12201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Search History</a:t>
            </a:r>
            <a:endParaRPr sz="1100"/>
          </a:p>
        </p:txBody>
      </p:sp>
      <p:sp>
        <p:nvSpPr>
          <p:cNvPr id="1476" name="Google Shape;1476;p83"/>
          <p:cNvSpPr/>
          <p:nvPr/>
        </p:nvSpPr>
        <p:spPr>
          <a:xfrm>
            <a:off x="6543975" y="2252475"/>
            <a:ext cx="1401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File Share/Preview</a:t>
            </a:r>
            <a:endParaRPr sz="1100"/>
          </a:p>
        </p:txBody>
      </p:sp>
      <p:sp>
        <p:nvSpPr>
          <p:cNvPr id="1477" name="Google Shape;1477;p83"/>
          <p:cNvSpPr/>
          <p:nvPr/>
        </p:nvSpPr>
        <p:spPr>
          <a:xfrm>
            <a:off x="6543975" y="2011950"/>
            <a:ext cx="12201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Link Preview</a:t>
            </a:r>
            <a:endParaRPr sz="11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rgbClr val="EFEFEF"/>
        </a:solidFill>
      </p:bgPr>
    </p:bg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8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3" name="Google Shape;1483;p84"/>
          <p:cNvSpPr/>
          <p:nvPr/>
        </p:nvSpPr>
        <p:spPr>
          <a:xfrm>
            <a:off x="733475" y="1873100"/>
            <a:ext cx="1545600" cy="45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User Authentication</a:t>
            </a:r>
            <a:endParaRPr sz="1600"/>
          </a:p>
        </p:txBody>
      </p:sp>
      <p:sp>
        <p:nvSpPr>
          <p:cNvPr id="1484" name="Google Shape;1484;p84"/>
          <p:cNvSpPr/>
          <p:nvPr/>
        </p:nvSpPr>
        <p:spPr>
          <a:xfrm>
            <a:off x="2302000" y="1394900"/>
            <a:ext cx="125100" cy="1408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84"/>
          <p:cNvSpPr/>
          <p:nvPr/>
        </p:nvSpPr>
        <p:spPr>
          <a:xfrm>
            <a:off x="2450025" y="1330200"/>
            <a:ext cx="2115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Email</a:t>
            </a:r>
            <a:endParaRPr sz="1100"/>
          </a:p>
        </p:txBody>
      </p:sp>
      <p:sp>
        <p:nvSpPr>
          <p:cNvPr id="1486" name="Google Shape;1486;p84"/>
          <p:cNvSpPr/>
          <p:nvPr/>
        </p:nvSpPr>
        <p:spPr>
          <a:xfrm>
            <a:off x="2450025" y="1570725"/>
            <a:ext cx="2115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SAML 2.0</a:t>
            </a:r>
            <a:endParaRPr sz="1100"/>
          </a:p>
        </p:txBody>
      </p:sp>
      <p:sp>
        <p:nvSpPr>
          <p:cNvPr id="1487" name="Google Shape;1487;p84"/>
          <p:cNvSpPr/>
          <p:nvPr/>
        </p:nvSpPr>
        <p:spPr>
          <a:xfrm>
            <a:off x="2450025" y="1811250"/>
            <a:ext cx="12201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Team Invitation</a:t>
            </a:r>
            <a:endParaRPr sz="1100"/>
          </a:p>
        </p:txBody>
      </p:sp>
      <p:sp>
        <p:nvSpPr>
          <p:cNvPr id="1488" name="Google Shape;1488;p84"/>
          <p:cNvSpPr/>
          <p:nvPr/>
        </p:nvSpPr>
        <p:spPr>
          <a:xfrm>
            <a:off x="2450025" y="2051775"/>
            <a:ext cx="2373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Login and password reset page</a:t>
            </a:r>
            <a:endParaRPr sz="1100"/>
          </a:p>
        </p:txBody>
      </p:sp>
      <p:sp>
        <p:nvSpPr>
          <p:cNvPr id="1489" name="Google Shape;1489;p84"/>
          <p:cNvSpPr/>
          <p:nvPr/>
        </p:nvSpPr>
        <p:spPr>
          <a:xfrm>
            <a:off x="2450025" y="2532825"/>
            <a:ext cx="1401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AD/LDAP</a:t>
            </a:r>
            <a:endParaRPr sz="1100"/>
          </a:p>
        </p:txBody>
      </p:sp>
      <p:sp>
        <p:nvSpPr>
          <p:cNvPr id="1490" name="Google Shape;1490;p84"/>
          <p:cNvSpPr/>
          <p:nvPr/>
        </p:nvSpPr>
        <p:spPr>
          <a:xfrm>
            <a:off x="2450025" y="2292300"/>
            <a:ext cx="22980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MFA</a:t>
            </a:r>
            <a:endParaRPr sz="1100"/>
          </a:p>
        </p:txBody>
      </p:sp>
      <p:sp>
        <p:nvSpPr>
          <p:cNvPr id="1491" name="Google Shape;1491;p84"/>
          <p:cNvSpPr/>
          <p:nvPr/>
        </p:nvSpPr>
        <p:spPr>
          <a:xfrm>
            <a:off x="2450025" y="2773350"/>
            <a:ext cx="1401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Guest Account</a:t>
            </a:r>
            <a:endParaRPr sz="1100"/>
          </a:p>
        </p:txBody>
      </p:sp>
      <p:sp>
        <p:nvSpPr>
          <p:cNvPr id="1492" name="Google Shape;1492;p84"/>
          <p:cNvSpPr/>
          <p:nvPr/>
        </p:nvSpPr>
        <p:spPr>
          <a:xfrm>
            <a:off x="4262825" y="3782200"/>
            <a:ext cx="1808100" cy="24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Site Management</a:t>
            </a:r>
            <a:endParaRPr sz="1600"/>
          </a:p>
        </p:txBody>
      </p:sp>
      <p:sp>
        <p:nvSpPr>
          <p:cNvPr id="1493" name="Google Shape;1493;p84"/>
          <p:cNvSpPr/>
          <p:nvPr/>
        </p:nvSpPr>
        <p:spPr>
          <a:xfrm>
            <a:off x="6129050" y="3622600"/>
            <a:ext cx="125100" cy="563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84"/>
          <p:cNvSpPr/>
          <p:nvPr/>
        </p:nvSpPr>
        <p:spPr>
          <a:xfrm>
            <a:off x="6315250" y="3572375"/>
            <a:ext cx="16749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Logs &amp; Statistics</a:t>
            </a:r>
            <a:endParaRPr sz="1100"/>
          </a:p>
        </p:txBody>
      </p:sp>
      <p:sp>
        <p:nvSpPr>
          <p:cNvPr id="1495" name="Google Shape;1495;p84"/>
          <p:cNvSpPr/>
          <p:nvPr/>
        </p:nvSpPr>
        <p:spPr>
          <a:xfrm>
            <a:off x="6312275" y="3841600"/>
            <a:ext cx="1980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Performance Monitoring</a:t>
            </a:r>
            <a:endParaRPr sz="1100"/>
          </a:p>
        </p:txBody>
      </p:sp>
      <p:sp>
        <p:nvSpPr>
          <p:cNvPr id="1496" name="Google Shape;1496;p84"/>
          <p:cNvSpPr/>
          <p:nvPr/>
        </p:nvSpPr>
        <p:spPr>
          <a:xfrm>
            <a:off x="6315250" y="4060500"/>
            <a:ext cx="1545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Rate Limiting</a:t>
            </a:r>
            <a:endParaRPr sz="1100"/>
          </a:p>
        </p:txBody>
      </p:sp>
      <p:sp>
        <p:nvSpPr>
          <p:cNvPr id="1497" name="Google Shape;1497;p84"/>
          <p:cNvSpPr/>
          <p:nvPr/>
        </p:nvSpPr>
        <p:spPr>
          <a:xfrm>
            <a:off x="4684100" y="822150"/>
            <a:ext cx="1306200" cy="452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Policy Compliance</a:t>
            </a:r>
            <a:endParaRPr sz="1600"/>
          </a:p>
        </p:txBody>
      </p:sp>
      <p:sp>
        <p:nvSpPr>
          <p:cNvPr id="1498" name="Google Shape;1498;p84"/>
          <p:cNvSpPr/>
          <p:nvPr/>
        </p:nvSpPr>
        <p:spPr>
          <a:xfrm>
            <a:off x="5990300" y="766500"/>
            <a:ext cx="125100" cy="563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84"/>
          <p:cNvSpPr/>
          <p:nvPr/>
        </p:nvSpPr>
        <p:spPr>
          <a:xfrm>
            <a:off x="6176500" y="716275"/>
            <a:ext cx="16749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Data Retention</a:t>
            </a:r>
            <a:endParaRPr sz="1100"/>
          </a:p>
        </p:txBody>
      </p:sp>
      <p:sp>
        <p:nvSpPr>
          <p:cNvPr id="1500" name="Google Shape;1500;p84"/>
          <p:cNvSpPr/>
          <p:nvPr/>
        </p:nvSpPr>
        <p:spPr>
          <a:xfrm>
            <a:off x="6173525" y="985500"/>
            <a:ext cx="1980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Compliance Export</a:t>
            </a:r>
            <a:endParaRPr sz="1100"/>
          </a:p>
        </p:txBody>
      </p:sp>
      <p:sp>
        <p:nvSpPr>
          <p:cNvPr id="1501" name="Google Shape;1501;p84"/>
          <p:cNvSpPr/>
          <p:nvPr/>
        </p:nvSpPr>
        <p:spPr>
          <a:xfrm>
            <a:off x="6176500" y="1330925"/>
            <a:ext cx="1401600" cy="12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GDPR/U.S. Export Compliance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Motivations</a:t>
            </a:r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700" y="1512425"/>
            <a:ext cx="5372601" cy="33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Timeline</a:t>
            </a:r>
            <a:endParaRPr/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2" name="Google Shape;172;p21"/>
          <p:cNvGrpSpPr/>
          <p:nvPr/>
        </p:nvGrpSpPr>
        <p:grpSpPr>
          <a:xfrm>
            <a:off x="4234525" y="2017326"/>
            <a:ext cx="2530748" cy="1420699"/>
            <a:chOff x="4476075" y="2162600"/>
            <a:chExt cx="2530748" cy="1420699"/>
          </a:xfrm>
        </p:grpSpPr>
        <p:sp>
          <p:nvSpPr>
            <p:cNvPr id="173" name="Google Shape;173;p21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4" name="Google Shape;174;p21"/>
            <p:cNvGrpSpPr/>
            <p:nvPr/>
          </p:nvGrpSpPr>
          <p:grpSpPr>
            <a:xfrm>
              <a:off x="4476075" y="2162600"/>
              <a:ext cx="2530748" cy="1420699"/>
              <a:chOff x="4476075" y="2162600"/>
              <a:chExt cx="2530748" cy="1420699"/>
            </a:xfrm>
          </p:grpSpPr>
          <p:grpSp>
            <p:nvGrpSpPr>
              <p:cNvPr id="175" name="Google Shape;175;p21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76" name="Google Shape;176;p21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77" name="Google Shape;177;p21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8" name="Google Shape;178;p21"/>
              <p:cNvSpPr txBox="1"/>
              <p:nvPr/>
            </p:nvSpPr>
            <p:spPr>
              <a:xfrm>
                <a:off x="4476075" y="3211899"/>
                <a:ext cx="756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Phase3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9" name="Google Shape;179;p21"/>
              <p:cNvSpPr txBox="1"/>
              <p:nvPr/>
            </p:nvSpPr>
            <p:spPr>
              <a:xfrm>
                <a:off x="4753223" y="21626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Acquired and deployed a trial of Enterprise Edition of Mattermost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0" name="Google Shape;180;p21"/>
          <p:cNvGrpSpPr/>
          <p:nvPr/>
        </p:nvGrpSpPr>
        <p:grpSpPr>
          <a:xfrm>
            <a:off x="6194260" y="2557322"/>
            <a:ext cx="2721140" cy="1735653"/>
            <a:chOff x="6435810" y="2702596"/>
            <a:chExt cx="2721140" cy="1735653"/>
          </a:xfrm>
        </p:grpSpPr>
        <p:sp>
          <p:nvSpPr>
            <p:cNvPr id="181" name="Google Shape;181;p21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2" name="Google Shape;182;p21"/>
            <p:cNvGrpSpPr/>
            <p:nvPr/>
          </p:nvGrpSpPr>
          <p:grpSpPr>
            <a:xfrm>
              <a:off x="6435810" y="2702596"/>
              <a:ext cx="2721065" cy="1735653"/>
              <a:chOff x="6435810" y="2702596"/>
              <a:chExt cx="2721065" cy="1735653"/>
            </a:xfrm>
          </p:grpSpPr>
          <p:grpSp>
            <p:nvGrpSpPr>
              <p:cNvPr id="183" name="Google Shape;183;p21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84" name="Google Shape;184;p21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85" name="Google Shape;185;p21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6" name="Google Shape;186;p21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Phase4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7" name="Google Shape;187;p21"/>
              <p:cNvSpPr txBox="1"/>
              <p:nvPr/>
            </p:nvSpPr>
            <p:spPr>
              <a:xfrm>
                <a:off x="6676775" y="3494449"/>
                <a:ext cx="24801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Conducted behavior analysis and source code analysis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Roboto"/>
                    <a:ea typeface="Roboto"/>
                    <a:cs typeface="Roboto"/>
                    <a:sym typeface="Roboto"/>
                  </a:rPr>
                  <a:t>Network Capture, Static Analysis, Manual Analysis, POC generation</a:t>
                </a:r>
                <a:endParaRPr b="1" sz="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88" name="Google Shape;188;p21"/>
          <p:cNvGrpSpPr/>
          <p:nvPr/>
        </p:nvGrpSpPr>
        <p:grpSpPr>
          <a:xfrm>
            <a:off x="254441" y="1988101"/>
            <a:ext cx="2576206" cy="1453288"/>
            <a:chOff x="495991" y="2133375"/>
            <a:chExt cx="2576206" cy="1453288"/>
          </a:xfrm>
        </p:grpSpPr>
        <p:sp>
          <p:nvSpPr>
            <p:cNvPr id="189" name="Google Shape;189;p21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0" name="Google Shape;190;p21"/>
            <p:cNvGrpSpPr/>
            <p:nvPr/>
          </p:nvGrpSpPr>
          <p:grpSpPr>
            <a:xfrm>
              <a:off x="495991" y="2133375"/>
              <a:ext cx="2576206" cy="1453288"/>
              <a:chOff x="495991" y="2133375"/>
              <a:chExt cx="2576206" cy="1453288"/>
            </a:xfrm>
          </p:grpSpPr>
          <p:sp>
            <p:nvSpPr>
              <p:cNvPr id="191" name="Google Shape;191;p21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Phase1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92" name="Google Shape;192;p21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93" name="Google Shape;193;p21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94" name="Google Shape;194;p21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5" name="Google Shape;195;p21"/>
              <p:cNvSpPr txBox="1"/>
              <p:nvPr/>
            </p:nvSpPr>
            <p:spPr>
              <a:xfrm>
                <a:off x="818597" y="2133375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Read Documentation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Extracted features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96" name="Google Shape;196;p21"/>
          <p:cNvGrpSpPr/>
          <p:nvPr/>
        </p:nvGrpSpPr>
        <p:grpSpPr>
          <a:xfrm>
            <a:off x="2284045" y="2557322"/>
            <a:ext cx="2501355" cy="1735654"/>
            <a:chOff x="2525595" y="2702596"/>
            <a:chExt cx="2501355" cy="1735654"/>
          </a:xfrm>
        </p:grpSpPr>
        <p:sp>
          <p:nvSpPr>
            <p:cNvPr id="197" name="Google Shape;197;p21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8" name="Google Shape;198;p21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199" name="Google Shape;199;p21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b="1" lang="en" sz="1200">
                    <a:latin typeface="Roboto"/>
                    <a:ea typeface="Roboto"/>
                    <a:cs typeface="Roboto"/>
                    <a:sym typeface="Roboto"/>
                  </a:rPr>
                  <a:t>Phase2</a:t>
                </a:r>
                <a:endParaRPr b="1"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00" name="Google Shape;200;p21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01" name="Google Shape;201;p21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02" name="Google Shape;202;p21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03" name="Google Shape;203;p21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Came up with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100">
                    <a:latin typeface="Roboto"/>
                    <a:ea typeface="Roboto"/>
                    <a:cs typeface="Roboto"/>
                    <a:sym typeface="Roboto"/>
                  </a:rPr>
                  <a:t>Threat Model</a:t>
                </a:r>
                <a:endParaRPr b="1"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04" name="Google Shape;204;p21"/>
          <p:cNvSpPr/>
          <p:nvPr/>
        </p:nvSpPr>
        <p:spPr>
          <a:xfrm>
            <a:off x="330450" y="1988100"/>
            <a:ext cx="2024100" cy="1545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