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2" r:id="rId2"/>
    <p:sldId id="256" r:id="rId3"/>
    <p:sldId id="265" r:id="rId4"/>
    <p:sldId id="266" r:id="rId5"/>
    <p:sldId id="267" r:id="rId6"/>
    <p:sldId id="277" r:id="rId7"/>
    <p:sldId id="287" r:id="rId8"/>
    <p:sldId id="296" r:id="rId9"/>
    <p:sldId id="293" r:id="rId10"/>
    <p:sldId id="294" r:id="rId11"/>
    <p:sldId id="295" r:id="rId12"/>
    <p:sldId id="299" r:id="rId13"/>
    <p:sldId id="300" r:id="rId14"/>
    <p:sldId id="301" r:id="rId15"/>
    <p:sldId id="302" r:id="rId16"/>
    <p:sldId id="303" r:id="rId17"/>
    <p:sldId id="270" r:id="rId18"/>
    <p:sldId id="281" r:id="rId19"/>
    <p:sldId id="279" r:id="rId20"/>
    <p:sldId id="282" r:id="rId21"/>
    <p:sldId id="283" r:id="rId22"/>
    <p:sldId id="292" r:id="rId23"/>
    <p:sldId id="291" r:id="rId24"/>
    <p:sldId id="284" r:id="rId25"/>
    <p:sldId id="274" r:id="rId26"/>
    <p:sldId id="259" r:id="rId27"/>
    <p:sldId id="261" r:id="rId28"/>
    <p:sldId id="26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EBF4"/>
    <a:srgbClr val="02A145"/>
    <a:srgbClr val="FF00FF"/>
    <a:srgbClr val="1A2123"/>
    <a:srgbClr val="00D0F0"/>
    <a:srgbClr val="2EA9C8"/>
    <a:srgbClr val="006271"/>
    <a:srgbClr val="58799B"/>
    <a:srgbClr val="913E80"/>
    <a:srgbClr val="EC89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7" autoAdjust="0"/>
    <p:restoredTop sz="86418"/>
  </p:normalViewPr>
  <p:slideViewPr>
    <p:cSldViewPr snapToGrid="0">
      <p:cViewPr varScale="1">
        <p:scale>
          <a:sx n="79" d="100"/>
          <a:sy n="79" d="100"/>
        </p:scale>
        <p:origin x="224" y="7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63C13-DC96-4518-859A-93A6C1EFE4C9}" type="datetimeFigureOut">
              <a:rPr lang="zh-CN" altLang="en-US" smtClean="0"/>
              <a:pPr/>
              <a:t>2018/9/1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863B8-BF2B-47AA-A688-529D0516DE61}" type="slidenum">
              <a:rPr lang="zh-CN" altLang="en-US" smtClean="0"/>
              <a:pPr/>
              <a:t>‹#›</a:t>
            </a:fld>
            <a:endParaRPr lang="zh-CN" altLang="en-US"/>
          </a:p>
        </p:txBody>
      </p:sp>
    </p:spTree>
    <p:extLst>
      <p:ext uri="{BB962C8B-B14F-4D97-AF65-F5344CB8AC3E}">
        <p14:creationId xmlns:p14="http://schemas.microsoft.com/office/powerpoint/2010/main" val="90788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DA863B8-BF2B-47AA-A688-529D0516DE61}" type="slidenum">
              <a:rPr lang="zh-CN" altLang="en-US" smtClean="0"/>
              <a:pPr/>
              <a:t>1</a:t>
            </a:fld>
            <a:endParaRPr lang="zh-CN" altLang="en-US"/>
          </a:p>
        </p:txBody>
      </p:sp>
    </p:spTree>
    <p:extLst>
      <p:ext uri="{BB962C8B-B14F-4D97-AF65-F5344CB8AC3E}">
        <p14:creationId xmlns:p14="http://schemas.microsoft.com/office/powerpoint/2010/main" val="389248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2</a:t>
            </a:fld>
            <a:endParaRPr lang="zh-CN" altLang="en-US"/>
          </a:p>
        </p:txBody>
      </p:sp>
    </p:spTree>
    <p:extLst>
      <p:ext uri="{BB962C8B-B14F-4D97-AF65-F5344CB8AC3E}">
        <p14:creationId xmlns:p14="http://schemas.microsoft.com/office/powerpoint/2010/main" val="166514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3</a:t>
            </a:fld>
            <a:endParaRPr lang="zh-CN" altLang="en-US"/>
          </a:p>
        </p:txBody>
      </p:sp>
    </p:spTree>
    <p:extLst>
      <p:ext uri="{BB962C8B-B14F-4D97-AF65-F5344CB8AC3E}">
        <p14:creationId xmlns:p14="http://schemas.microsoft.com/office/powerpoint/2010/main" val="103560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7</a:t>
            </a:fld>
            <a:endParaRPr lang="zh-CN" altLang="en-US"/>
          </a:p>
        </p:txBody>
      </p:sp>
    </p:spTree>
    <p:extLst>
      <p:ext uri="{BB962C8B-B14F-4D97-AF65-F5344CB8AC3E}">
        <p14:creationId xmlns:p14="http://schemas.microsoft.com/office/powerpoint/2010/main" val="343100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8</a:t>
            </a:fld>
            <a:endParaRPr lang="zh-CN" altLang="en-US"/>
          </a:p>
        </p:txBody>
      </p:sp>
    </p:spTree>
    <p:extLst>
      <p:ext uri="{BB962C8B-B14F-4D97-AF65-F5344CB8AC3E}">
        <p14:creationId xmlns:p14="http://schemas.microsoft.com/office/powerpoint/2010/main" val="154424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9</a:t>
            </a:fld>
            <a:endParaRPr lang="zh-CN" altLang="en-US"/>
          </a:p>
        </p:txBody>
      </p:sp>
    </p:spTree>
    <p:extLst>
      <p:ext uri="{BB962C8B-B14F-4D97-AF65-F5344CB8AC3E}">
        <p14:creationId xmlns:p14="http://schemas.microsoft.com/office/powerpoint/2010/main" val="362412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10</a:t>
            </a:fld>
            <a:endParaRPr lang="zh-CN" altLang="en-US"/>
          </a:p>
        </p:txBody>
      </p:sp>
    </p:spTree>
    <p:extLst>
      <p:ext uri="{BB962C8B-B14F-4D97-AF65-F5344CB8AC3E}">
        <p14:creationId xmlns:p14="http://schemas.microsoft.com/office/powerpoint/2010/main" val="186386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11</a:t>
            </a:fld>
            <a:endParaRPr lang="zh-CN" altLang="en-US"/>
          </a:p>
        </p:txBody>
      </p:sp>
    </p:spTree>
    <p:extLst>
      <p:ext uri="{BB962C8B-B14F-4D97-AF65-F5344CB8AC3E}">
        <p14:creationId xmlns:p14="http://schemas.microsoft.com/office/powerpoint/2010/main" val="1783925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A863B8-BF2B-47AA-A688-529D0516DE61}" type="slidenum">
              <a:rPr lang="zh-CN" altLang="en-US" smtClean="0"/>
              <a:pPr/>
              <a:t>23</a:t>
            </a:fld>
            <a:endParaRPr lang="zh-CN" altLang="en-US"/>
          </a:p>
        </p:txBody>
      </p:sp>
    </p:spTree>
    <p:extLst>
      <p:ext uri="{BB962C8B-B14F-4D97-AF65-F5344CB8AC3E}">
        <p14:creationId xmlns:p14="http://schemas.microsoft.com/office/powerpoint/2010/main" val="3333230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10576560" y="6541946"/>
            <a:ext cx="740664" cy="179529"/>
          </a:xfrm>
        </p:spPr>
        <p:txBody>
          <a:bodyPr/>
          <a:lstStyle/>
          <a:p>
            <a:fld id="{43E85F6E-3C06-45F0-BE70-E071E1354305}" type="slidenum">
              <a:rPr lang="zh-CN" altLang="en-US" smtClean="0"/>
              <a:pPr/>
              <a:t>‹#›</a:t>
            </a:fld>
            <a:endParaRPr lang="zh-CN" altLang="en-US"/>
          </a:p>
        </p:txBody>
      </p:sp>
      <p:sp>
        <p:nvSpPr>
          <p:cNvPr id="12" name="Title 11">
            <a:extLst>
              <a:ext uri="{FF2B5EF4-FFF2-40B4-BE49-F238E27FC236}">
                <a16:creationId xmlns:a16="http://schemas.microsoft.com/office/drawing/2014/main" id="{0732368C-E09D-584B-B58F-8C94F2479E1C}"/>
              </a:ext>
            </a:extLst>
          </p:cNvPr>
          <p:cNvSpPr>
            <a:spLocks noGrp="1"/>
          </p:cNvSpPr>
          <p:nvPr>
            <p:ph type="title" hasCustomPrompt="1"/>
          </p:nvPr>
        </p:nvSpPr>
        <p:spPr>
          <a:xfrm>
            <a:off x="457200" y="457200"/>
            <a:ext cx="9144000" cy="386079"/>
          </a:xfrm>
          <a:prstGeom prst="rect">
            <a:avLst/>
          </a:prstGeom>
        </p:spPr>
        <p:txBody>
          <a:bodyPr anchor="t">
            <a:normAutofit/>
          </a:bodyPr>
          <a:lstStyle>
            <a:lvl1pPr>
              <a:defRPr sz="2000" b="1"/>
            </a:lvl1pPr>
          </a:lstStyle>
          <a:p>
            <a:r>
              <a:rPr lang="en-US" dirty="0"/>
              <a:t>CLICK TO EDIT MASTER TITLE STYLE</a:t>
            </a:r>
          </a:p>
        </p:txBody>
      </p:sp>
      <p:sp>
        <p:nvSpPr>
          <p:cNvPr id="15" name="Text Placeholder 13">
            <a:extLst>
              <a:ext uri="{FF2B5EF4-FFF2-40B4-BE49-F238E27FC236}">
                <a16:creationId xmlns:a16="http://schemas.microsoft.com/office/drawing/2014/main" id="{B2D89FDB-6D8E-7543-85A4-882A5136F215}"/>
              </a:ext>
            </a:extLst>
          </p:cNvPr>
          <p:cNvSpPr>
            <a:spLocks noGrp="1"/>
          </p:cNvSpPr>
          <p:nvPr>
            <p:ph type="body" sz="quarter" idx="14" hasCustomPrompt="1"/>
          </p:nvPr>
        </p:nvSpPr>
        <p:spPr>
          <a:xfrm>
            <a:off x="457200" y="1463040"/>
            <a:ext cx="9144000" cy="4572000"/>
          </a:xfrm>
          <a:prstGeom prst="rect">
            <a:avLst/>
          </a:prstGeom>
        </p:spPr>
        <p:txBody>
          <a:bodyPr/>
          <a:lstStyle>
            <a:lvl1pPr marL="0" indent="0">
              <a:lnSpc>
                <a:spcPct val="100000"/>
              </a:lnSpc>
              <a:buNone/>
              <a:defRPr sz="2000"/>
            </a:lvl1pPr>
            <a:lvl2pPr marL="457200" indent="0">
              <a:buNone/>
              <a:defRPr sz="1400">
                <a:solidFill>
                  <a:schemeClr val="bg1">
                    <a:lumMod val="50000"/>
                  </a:schemeClr>
                </a:solidFill>
              </a:defRPr>
            </a:lvl2pPr>
            <a:lvl3pPr marL="914400" indent="0">
              <a:buNone/>
              <a:defRPr sz="1600"/>
            </a:lvl3pPr>
            <a:lvl4pPr marL="1371600" indent="0">
              <a:buNone/>
              <a:defRPr sz="1400"/>
            </a:lvl4pPr>
            <a:lvl5pPr marL="1828800" indent="0">
              <a:buNone/>
              <a:defRPr sz="1200"/>
            </a:lvl5pPr>
          </a:lstStyle>
          <a:p>
            <a:pPr lvl="0"/>
            <a:r>
              <a:rPr lang="en-US" dirty="0"/>
              <a:t>EDIT MASTER TEXT STYLES</a:t>
            </a:r>
          </a:p>
          <a:p>
            <a:pPr lvl="1"/>
            <a:r>
              <a:rPr lang="en-US" dirty="0"/>
              <a:t>Second level</a:t>
            </a:r>
          </a:p>
          <a:p>
            <a:pPr lvl="2"/>
            <a:endParaRPr lang="en-US" dirty="0"/>
          </a:p>
        </p:txBody>
      </p:sp>
      <p:pic>
        <p:nvPicPr>
          <p:cNvPr id="7" name="Picture 6">
            <a:extLst>
              <a:ext uri="{FF2B5EF4-FFF2-40B4-BE49-F238E27FC236}">
                <a16:creationId xmlns:a16="http://schemas.microsoft.com/office/drawing/2014/main" id="{E6003980-B48E-0D4F-9538-CF7932B4B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2241" y="6172529"/>
            <a:ext cx="1097280" cy="369417"/>
          </a:xfrm>
          <a:prstGeom prst="rect">
            <a:avLst/>
          </a:prstGeom>
        </p:spPr>
      </p:pic>
    </p:spTree>
    <p:extLst>
      <p:ext uri="{BB962C8B-B14F-4D97-AF65-F5344CB8AC3E}">
        <p14:creationId xmlns:p14="http://schemas.microsoft.com/office/powerpoint/2010/main" val="53032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10616664" y="6541946"/>
            <a:ext cx="737135" cy="179529"/>
          </a:xfrm>
        </p:spPr>
        <p:txBody>
          <a:bodyPr/>
          <a:lstStyle/>
          <a:p>
            <a:fld id="{43E85F6E-3C06-45F0-BE70-E071E1354305}" type="slidenum">
              <a:rPr lang="zh-CN" altLang="en-US" smtClean="0"/>
              <a:pPr/>
              <a:t>‹#›</a:t>
            </a:fld>
            <a:endParaRPr lang="zh-CN" altLang="en-US"/>
          </a:p>
        </p:txBody>
      </p:sp>
      <p:pic>
        <p:nvPicPr>
          <p:cNvPr id="7" name="Picture 6">
            <a:extLst>
              <a:ext uri="{FF2B5EF4-FFF2-40B4-BE49-F238E27FC236}">
                <a16:creationId xmlns:a16="http://schemas.microsoft.com/office/drawing/2014/main" id="{7BE35AF7-C0FB-C54C-8770-A72D61AF0B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2241" y="6172529"/>
            <a:ext cx="1097280" cy="369417"/>
          </a:xfrm>
          <a:prstGeom prst="rect">
            <a:avLst/>
          </a:prstGeom>
        </p:spPr>
      </p:pic>
    </p:spTree>
    <p:extLst>
      <p:ext uri="{BB962C8B-B14F-4D97-AF65-F5344CB8AC3E}">
        <p14:creationId xmlns:p14="http://schemas.microsoft.com/office/powerpoint/2010/main" val="298559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3E85F6E-3C06-45F0-BE70-E071E1354305}" type="slidenum">
              <a:rPr lang="zh-CN" altLang="en-US" smtClean="0"/>
              <a:pPr/>
              <a:t>‹#›</a:t>
            </a:fld>
            <a:endParaRPr lang="zh-CN" altLang="en-US"/>
          </a:p>
        </p:txBody>
      </p:sp>
    </p:spTree>
    <p:extLst>
      <p:ext uri="{BB962C8B-B14F-4D97-AF65-F5344CB8AC3E}">
        <p14:creationId xmlns:p14="http://schemas.microsoft.com/office/powerpoint/2010/main" val="122564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3302-99DE-054D-9420-04D8D6E786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D3CE8F-DEA2-C64A-9599-E8F5A24B6C98}"/>
              </a:ext>
            </a:extLst>
          </p:cNvPr>
          <p:cNvSpPr>
            <a:spLocks noGrp="1"/>
          </p:cNvSpPr>
          <p:nvPr>
            <p:ph type="body"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0178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0616664" y="6356350"/>
            <a:ext cx="7371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85F6E-3C06-45F0-BE70-E071E1354305}" type="slidenum">
              <a:rPr lang="zh-CN" altLang="en-US" smtClean="0"/>
              <a:pPr/>
              <a:t>‹#›</a:t>
            </a:fld>
            <a:endParaRPr lang="zh-CN" altLang="en-US"/>
          </a:p>
        </p:txBody>
      </p:sp>
      <p:sp>
        <p:nvSpPr>
          <p:cNvPr id="8" name="Title Placeholder 7">
            <a:extLst>
              <a:ext uri="{FF2B5EF4-FFF2-40B4-BE49-F238E27FC236}">
                <a16:creationId xmlns:a16="http://schemas.microsoft.com/office/drawing/2014/main" id="{6C93A555-036B-0C4E-B5E0-2D27F37176CF}"/>
              </a:ext>
            </a:extLst>
          </p:cNvPr>
          <p:cNvSpPr>
            <a:spLocks noGrp="1"/>
          </p:cNvSpPr>
          <p:nvPr>
            <p:ph type="title"/>
          </p:nvPr>
        </p:nvSpPr>
        <p:spPr>
          <a:xfrm>
            <a:off x="457200" y="457200"/>
            <a:ext cx="9144000" cy="386715"/>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766417341"/>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5" r:id="rId3"/>
    <p:sldLayoutId id="2147483656" r:id="rId4"/>
  </p:sldLayoutIdLst>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tif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jpg"/><Relationship Id="rId34" Type="http://schemas.openxmlformats.org/officeDocument/2006/relationships/image" Target="../media/image50.png"/><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jpg"/><Relationship Id="rId33" Type="http://schemas.openxmlformats.org/officeDocument/2006/relationships/image" Target="../media/image49.png"/><Relationship Id="rId2" Type="http://schemas.openxmlformats.org/officeDocument/2006/relationships/image" Target="../media/image18.jpg"/><Relationship Id="rId16" Type="http://schemas.openxmlformats.org/officeDocument/2006/relationships/image" Target="../media/image32.png"/><Relationship Id="rId20" Type="http://schemas.openxmlformats.org/officeDocument/2006/relationships/image" Target="../media/image36.jpeg"/><Relationship Id="rId29"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jpg"/><Relationship Id="rId24" Type="http://schemas.openxmlformats.org/officeDocument/2006/relationships/image" Target="../media/image40.jpg"/><Relationship Id="rId32" Type="http://schemas.openxmlformats.org/officeDocument/2006/relationships/image" Target="../media/image48.jpg"/><Relationship Id="rId5" Type="http://schemas.openxmlformats.org/officeDocument/2006/relationships/image" Target="../media/image21.jpe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2.tiff"/><Relationship Id="rId10" Type="http://schemas.openxmlformats.org/officeDocument/2006/relationships/image" Target="../media/image26.jpe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 Id="rId22" Type="http://schemas.openxmlformats.org/officeDocument/2006/relationships/image" Target="../media/image38.png"/><Relationship Id="rId27" Type="http://schemas.openxmlformats.org/officeDocument/2006/relationships/image" Target="../media/image43.jpeg"/><Relationship Id="rId30" Type="http://schemas.openxmlformats.org/officeDocument/2006/relationships/image" Target="../media/image46.jpg"/><Relationship Id="rId35" Type="http://schemas.openxmlformats.org/officeDocument/2006/relationships/image" Target="../media/image51.jpg"/><Relationship Id="rId8"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xml"/><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18" Type="http://schemas.openxmlformats.org/officeDocument/2006/relationships/image" Target="../media/image72.emf"/><Relationship Id="rId26" Type="http://schemas.openxmlformats.org/officeDocument/2006/relationships/image" Target="../media/image80.emf"/><Relationship Id="rId3" Type="http://schemas.openxmlformats.org/officeDocument/2006/relationships/image" Target="../media/image57.emf"/><Relationship Id="rId21" Type="http://schemas.openxmlformats.org/officeDocument/2006/relationships/image" Target="../media/image75.emf"/><Relationship Id="rId7" Type="http://schemas.openxmlformats.org/officeDocument/2006/relationships/image" Target="../media/image61.emf"/><Relationship Id="rId12" Type="http://schemas.openxmlformats.org/officeDocument/2006/relationships/image" Target="../media/image66.emf"/><Relationship Id="rId17" Type="http://schemas.openxmlformats.org/officeDocument/2006/relationships/image" Target="../media/image71.emf"/><Relationship Id="rId25" Type="http://schemas.openxmlformats.org/officeDocument/2006/relationships/image" Target="../media/image79.emf"/><Relationship Id="rId2" Type="http://schemas.openxmlformats.org/officeDocument/2006/relationships/image" Target="../media/image56.emf"/><Relationship Id="rId16" Type="http://schemas.openxmlformats.org/officeDocument/2006/relationships/image" Target="../media/image70.emf"/><Relationship Id="rId20" Type="http://schemas.openxmlformats.org/officeDocument/2006/relationships/image" Target="../media/image74.emf"/><Relationship Id="rId1" Type="http://schemas.openxmlformats.org/officeDocument/2006/relationships/slideLayout" Target="../slideLayouts/slideLayout1.xml"/><Relationship Id="rId6" Type="http://schemas.openxmlformats.org/officeDocument/2006/relationships/image" Target="../media/image60.emf"/><Relationship Id="rId11" Type="http://schemas.openxmlformats.org/officeDocument/2006/relationships/image" Target="../media/image65.emf"/><Relationship Id="rId24" Type="http://schemas.openxmlformats.org/officeDocument/2006/relationships/image" Target="../media/image78.emf"/><Relationship Id="rId5" Type="http://schemas.openxmlformats.org/officeDocument/2006/relationships/image" Target="../media/image59.emf"/><Relationship Id="rId15" Type="http://schemas.openxmlformats.org/officeDocument/2006/relationships/image" Target="../media/image69.emf"/><Relationship Id="rId23" Type="http://schemas.openxmlformats.org/officeDocument/2006/relationships/image" Target="../media/image77.emf"/><Relationship Id="rId10" Type="http://schemas.openxmlformats.org/officeDocument/2006/relationships/image" Target="../media/image64.emf"/><Relationship Id="rId19" Type="http://schemas.openxmlformats.org/officeDocument/2006/relationships/image" Target="../media/image73.emf"/><Relationship Id="rId4" Type="http://schemas.openxmlformats.org/officeDocument/2006/relationships/image" Target="../media/image58.emf"/><Relationship Id="rId9" Type="http://schemas.openxmlformats.org/officeDocument/2006/relationships/image" Target="../media/image63.emf"/><Relationship Id="rId14" Type="http://schemas.openxmlformats.org/officeDocument/2006/relationships/image" Target="../media/image68.emf"/><Relationship Id="rId22" Type="http://schemas.openxmlformats.org/officeDocument/2006/relationships/image" Target="../media/image76.emf"/><Relationship Id="rId27" Type="http://schemas.openxmlformats.org/officeDocument/2006/relationships/image" Target="../media/image8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Shape 137"/>
          <p:cNvSpPr/>
          <p:nvPr/>
        </p:nvSpPr>
        <p:spPr>
          <a:xfrm>
            <a:off x="4572000" y="4572000"/>
            <a:ext cx="6691636" cy="830993"/>
          </a:xfrm>
          <a:prstGeom prst="rect">
            <a:avLst/>
          </a:prstGeom>
          <a:ln w="12700">
            <a:miter lim="400000"/>
          </a:ln>
        </p:spPr>
        <p:txBody>
          <a:bodyPr wrap="square" lIns="45718" tIns="45718" rIns="45718" bIns="45718">
            <a:spAutoFit/>
          </a:bodyPr>
          <a:lstStyle>
            <a:lvl1pPr>
              <a:defRPr sz="2200" cap="all">
                <a:solidFill>
                  <a:srgbClr val="A3D400"/>
                </a:solidFill>
                <a:latin typeface="FZLanTingHeiS-H-GB"/>
                <a:ea typeface="FZLanTingHeiS-H-GB"/>
                <a:cs typeface="FZLanTingHeiS-H-GB"/>
                <a:sym typeface="FZLanTingHeiS-H-GB"/>
              </a:defRPr>
            </a:lvl1pPr>
          </a:lstStyle>
          <a:p>
            <a:r>
              <a:rPr lang="en-US" sz="2400" cap="none" dirty="0">
                <a:solidFill>
                  <a:schemeClr val="bg1"/>
                </a:solidFill>
                <a:latin typeface="Arial" charset="0"/>
              </a:rPr>
              <a:t>Rethinking Enterprise Network Security Monitoring by Leveraging Local Processing</a:t>
            </a:r>
          </a:p>
        </p:txBody>
      </p:sp>
      <p:sp>
        <p:nvSpPr>
          <p:cNvPr id="14" name="Shape 137"/>
          <p:cNvSpPr/>
          <p:nvPr/>
        </p:nvSpPr>
        <p:spPr>
          <a:xfrm>
            <a:off x="1581665" y="4572000"/>
            <a:ext cx="2560567" cy="461661"/>
          </a:xfrm>
          <a:prstGeom prst="rect">
            <a:avLst/>
          </a:prstGeom>
          <a:ln w="12700">
            <a:miter lim="400000"/>
          </a:ln>
        </p:spPr>
        <p:txBody>
          <a:bodyPr wrap="square" lIns="45718" tIns="45718" rIns="45718" bIns="45718">
            <a:spAutoFit/>
          </a:bodyPr>
          <a:lstStyle>
            <a:lvl1pPr>
              <a:defRPr sz="2200" cap="all">
                <a:solidFill>
                  <a:srgbClr val="A3D400"/>
                </a:solidFill>
                <a:latin typeface="FZLanTingHeiS-H-GB"/>
                <a:ea typeface="FZLanTingHeiS-H-GB"/>
                <a:cs typeface="FZLanTingHeiS-H-GB"/>
                <a:sym typeface="FZLanTingHeiS-H-GB"/>
              </a:defRPr>
            </a:lvl1pPr>
          </a:lstStyle>
          <a:p>
            <a:r>
              <a:rPr lang="en-US" sz="2400" cap="none" dirty="0">
                <a:solidFill>
                  <a:schemeClr val="bg1"/>
                </a:solidFill>
                <a:latin typeface="Arial" charset="0"/>
              </a:rPr>
              <a:t>Prof. Vern Paxson</a:t>
            </a:r>
          </a:p>
        </p:txBody>
      </p:sp>
      <p:cxnSp>
        <p:nvCxnSpPr>
          <p:cNvPr id="3" name="Straight Connector 2">
            <a:extLst>
              <a:ext uri="{FF2B5EF4-FFF2-40B4-BE49-F238E27FC236}">
                <a16:creationId xmlns:a16="http://schemas.microsoft.com/office/drawing/2014/main" id="{3B985FFC-7BE4-0F41-A6A5-28B890653809}"/>
              </a:ext>
            </a:extLst>
          </p:cNvPr>
          <p:cNvCxnSpPr>
            <a:cxnSpLocks/>
          </p:cNvCxnSpPr>
          <p:nvPr/>
        </p:nvCxnSpPr>
        <p:spPr>
          <a:xfrm flipV="1">
            <a:off x="4341876" y="4682095"/>
            <a:ext cx="0" cy="6266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80B41D0-6D98-6F42-9EAA-48F490289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897" y="5071422"/>
            <a:ext cx="1005840" cy="230505"/>
          </a:xfrm>
          <a:prstGeom prst="rect">
            <a:avLst/>
          </a:prstGeom>
        </p:spPr>
      </p:pic>
      <p:pic>
        <p:nvPicPr>
          <p:cNvPr id="4" name="Picture 3">
            <a:extLst>
              <a:ext uri="{FF2B5EF4-FFF2-40B4-BE49-F238E27FC236}">
                <a16:creationId xmlns:a16="http://schemas.microsoft.com/office/drawing/2014/main" id="{71F7F6DB-B8F2-8B47-93C7-9BE0DE79AB99}"/>
              </a:ext>
            </a:extLst>
          </p:cNvPr>
          <p:cNvPicPr>
            <a:picLocks noChangeAspect="1"/>
          </p:cNvPicPr>
          <p:nvPr/>
        </p:nvPicPr>
        <p:blipFill>
          <a:blip r:embed="rId5"/>
          <a:stretch>
            <a:fillRect/>
          </a:stretch>
        </p:blipFill>
        <p:spPr>
          <a:xfrm>
            <a:off x="1585776" y="5013002"/>
            <a:ext cx="917303" cy="365760"/>
          </a:xfrm>
          <a:prstGeom prst="rect">
            <a:avLst/>
          </a:prstGeom>
        </p:spPr>
      </p:pic>
    </p:spTree>
    <p:extLst>
      <p:ext uri="{BB962C8B-B14F-4D97-AF65-F5344CB8AC3E}">
        <p14:creationId xmlns:p14="http://schemas.microsoft.com/office/powerpoint/2010/main" val="1529339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WHEN DO WE </a:t>
            </a:r>
            <a:r>
              <a:rPr lang="en-US" i="1" dirty="0"/>
              <a:t>FUNDAMENTALLY</a:t>
            </a:r>
            <a:r>
              <a:rPr lang="en-US" b="0" dirty="0"/>
              <a:t> NEED “NETWORK RESIDENT ANALYSIS”</a:t>
            </a:r>
            <a:endParaRPr lang="en-US" i="0" u="none" strike="noStrike" baseline="0" dirty="0">
              <a:solidFill>
                <a:schemeClr val="accent6">
                  <a:lumMod val="75000"/>
                </a:schemeClr>
              </a:solidFill>
            </a:endParaRPr>
          </a:p>
        </p:txBody>
      </p:sp>
      <p:sp>
        <p:nvSpPr>
          <p:cNvPr id="10" name="Rectangle 9">
            <a:extLst>
              <a:ext uri="{FF2B5EF4-FFF2-40B4-BE49-F238E27FC236}">
                <a16:creationId xmlns:a16="http://schemas.microsoft.com/office/drawing/2014/main" id="{2AA9F0D2-FC38-984D-8B9A-216B035BC22C}"/>
              </a:ext>
            </a:extLst>
          </p:cNvPr>
          <p:cNvSpPr/>
          <p:nvPr/>
        </p:nvSpPr>
        <p:spPr>
          <a:xfrm>
            <a:off x="3339273" y="943553"/>
            <a:ext cx="2274760" cy="317538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49" name="Rectangle 48">
            <a:extLst>
              <a:ext uri="{FF2B5EF4-FFF2-40B4-BE49-F238E27FC236}">
                <a16:creationId xmlns:a16="http://schemas.microsoft.com/office/drawing/2014/main" id="{6679379D-EC8C-3142-86BE-AEE91911A1D4}"/>
              </a:ext>
            </a:extLst>
          </p:cNvPr>
          <p:cNvSpPr/>
          <p:nvPr/>
        </p:nvSpPr>
        <p:spPr>
          <a:xfrm>
            <a:off x="457197" y="1419573"/>
            <a:ext cx="2651760" cy="4149972"/>
          </a:xfrm>
          <a:prstGeom prst="rect">
            <a:avLst/>
          </a:prstGeom>
          <a:noFill/>
          <a:ln w="63500">
            <a:gradFill>
              <a:gsLst>
                <a:gs pos="0">
                  <a:schemeClr val="bg1">
                    <a:lumMod val="50000"/>
                  </a:schemeClr>
                </a:gs>
                <a:gs pos="100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FD53A773-716C-C44A-BB48-6B5C23AD6B52}"/>
              </a:ext>
            </a:extLst>
          </p:cNvPr>
          <p:cNvSpPr txBox="1"/>
          <p:nvPr/>
        </p:nvSpPr>
        <p:spPr>
          <a:xfrm>
            <a:off x="441878" y="1438133"/>
            <a:ext cx="2677826" cy="2169825"/>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CONTENTS</a:t>
            </a:r>
            <a:endParaRPr lang="en-US" sz="2000" dirty="0"/>
          </a:p>
        </p:txBody>
      </p:sp>
      <p:sp>
        <p:nvSpPr>
          <p:cNvPr id="50" name="Rectangle 49">
            <a:extLst>
              <a:ext uri="{FF2B5EF4-FFF2-40B4-BE49-F238E27FC236}">
                <a16:creationId xmlns:a16="http://schemas.microsoft.com/office/drawing/2014/main" id="{ECC3EA58-BB83-8E44-8946-8C5C5E01A31A}"/>
              </a:ext>
            </a:extLst>
          </p:cNvPr>
          <p:cNvSpPr/>
          <p:nvPr/>
        </p:nvSpPr>
        <p:spPr>
          <a:xfrm>
            <a:off x="3333768" y="1419573"/>
            <a:ext cx="2651760" cy="4149972"/>
          </a:xfrm>
          <a:prstGeom prst="rect">
            <a:avLst/>
          </a:prstGeom>
          <a:noFill/>
          <a:ln w="63500">
            <a:gradFill>
              <a:gsLst>
                <a:gs pos="0">
                  <a:schemeClr val="bg1">
                    <a:lumMod val="65000"/>
                  </a:schemeClr>
                </a:gs>
                <a:gs pos="100000">
                  <a:schemeClr val="bg1">
                    <a:lumMod val="6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TextBox 13">
            <a:extLst>
              <a:ext uri="{FF2B5EF4-FFF2-40B4-BE49-F238E27FC236}">
                <a16:creationId xmlns:a16="http://schemas.microsoft.com/office/drawing/2014/main" id="{A9E132F5-117E-C346-9BFD-267D2E9D8A54}"/>
              </a:ext>
            </a:extLst>
          </p:cNvPr>
          <p:cNvSpPr txBox="1"/>
          <p:nvPr/>
        </p:nvSpPr>
        <p:spPr>
          <a:xfrm>
            <a:off x="3357969" y="1440461"/>
            <a:ext cx="2627559" cy="2169825"/>
          </a:xfrm>
          <a:prstGeom prst="rect">
            <a:avLst/>
          </a:prstGeom>
          <a:noFill/>
        </p:spPr>
        <p:txBody>
          <a:bodyPr wrap="square" lIns="228600" tIns="274320" rIns="91440" rtlCol="0">
            <a:spAutoFit/>
          </a:bodyPr>
          <a:lstStyle/>
          <a:p>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 TIMING / HEADERS</a:t>
            </a:r>
          </a:p>
        </p:txBody>
      </p:sp>
      <p:sp>
        <p:nvSpPr>
          <p:cNvPr id="53" name="Rectangle 52">
            <a:extLst>
              <a:ext uri="{FF2B5EF4-FFF2-40B4-BE49-F238E27FC236}">
                <a16:creationId xmlns:a16="http://schemas.microsoft.com/office/drawing/2014/main" id="{EFCD2267-E648-8B4C-9959-94A7086BF5B7}"/>
              </a:ext>
            </a:extLst>
          </p:cNvPr>
          <p:cNvSpPr/>
          <p:nvPr/>
        </p:nvSpPr>
        <p:spPr>
          <a:xfrm>
            <a:off x="6210339" y="1419573"/>
            <a:ext cx="2651760" cy="4149972"/>
          </a:xfrm>
          <a:prstGeom prst="rect">
            <a:avLst/>
          </a:prstGeom>
          <a:noFill/>
          <a:ln w="63500">
            <a:gradFill>
              <a:gsLst>
                <a:gs pos="0">
                  <a:schemeClr val="bg1">
                    <a:lumMod val="75000"/>
                  </a:schemeClr>
                </a:gs>
                <a:gs pos="100000">
                  <a:schemeClr val="bg1">
                    <a:lumMod val="7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5" name="TextBox 14">
            <a:extLst>
              <a:ext uri="{FF2B5EF4-FFF2-40B4-BE49-F238E27FC236}">
                <a16:creationId xmlns:a16="http://schemas.microsoft.com/office/drawing/2014/main" id="{240EA69B-0503-9D45-9AA8-7825A39F4B44}"/>
              </a:ext>
            </a:extLst>
          </p:cNvPr>
          <p:cNvSpPr txBox="1"/>
          <p:nvPr/>
        </p:nvSpPr>
        <p:spPr>
          <a:xfrm>
            <a:off x="6225657" y="1427849"/>
            <a:ext cx="2663439" cy="1246495"/>
          </a:xfrm>
          <a:prstGeom prst="rect">
            <a:avLst/>
          </a:prstGeom>
          <a:noFill/>
        </p:spPr>
        <p:txBody>
          <a:bodyPr wrap="square" lIns="228600" tIns="274320" rIns="228600" rtlCol="0">
            <a:spAutoFit/>
          </a:bodyPr>
          <a:lstStyle/>
          <a:p>
            <a:pPr lvl="0"/>
            <a:r>
              <a:rPr lang="en-US" sz="2000" dirty="0">
                <a:latin typeface="Arial" panose="020B0604020202020204" pitchFamily="34" charset="0"/>
                <a:cs typeface="Arial" panose="020B0604020202020204" pitchFamily="34" charset="0"/>
              </a:rPr>
              <a:t>COMPUTATION MUST COMPLETE </a:t>
            </a:r>
            <a:r>
              <a:rPr lang="en-US" sz="2000" b="1" dirty="0">
                <a:latin typeface="Arial" panose="020B0604020202020204" pitchFamily="34" charset="0"/>
                <a:cs typeface="Arial" panose="020B0604020202020204" pitchFamily="34" charset="0"/>
              </a:rPr>
              <a:t>QUICKLY</a:t>
            </a:r>
          </a:p>
        </p:txBody>
      </p:sp>
      <p:sp>
        <p:nvSpPr>
          <p:cNvPr id="19" name="TextBox 18">
            <a:extLst>
              <a:ext uri="{FF2B5EF4-FFF2-40B4-BE49-F238E27FC236}">
                <a16:creationId xmlns:a16="http://schemas.microsoft.com/office/drawing/2014/main" id="{49769B04-28BE-E740-B907-5AD0992333BD}"/>
              </a:ext>
            </a:extLst>
          </p:cNvPr>
          <p:cNvSpPr txBox="1"/>
          <p:nvPr/>
        </p:nvSpPr>
        <p:spPr>
          <a:xfrm>
            <a:off x="3333769" y="3792624"/>
            <a:ext cx="2656332" cy="1200329"/>
          </a:xfrm>
          <a:prstGeom prst="rect">
            <a:avLst/>
          </a:prstGeom>
          <a:noFill/>
        </p:spPr>
        <p:txBody>
          <a:bodyPr wrap="square" lIns="228600" rIns="18288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deducing nature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of</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encrypted traffic</a:t>
            </a:r>
          </a:p>
          <a:p>
            <a:endParaRPr lang="en-US" dirty="0"/>
          </a:p>
        </p:txBody>
      </p:sp>
      <p:sp>
        <p:nvSpPr>
          <p:cNvPr id="33" name="TextBox 32">
            <a:extLst>
              <a:ext uri="{FF2B5EF4-FFF2-40B4-BE49-F238E27FC236}">
                <a16:creationId xmlns:a16="http://schemas.microsoft.com/office/drawing/2014/main" id="{6A08F32D-7BE5-5449-AC33-3E0E57D9C1F0}"/>
              </a:ext>
            </a:extLst>
          </p:cNvPr>
          <p:cNvSpPr txBox="1"/>
          <p:nvPr/>
        </p:nvSpPr>
        <p:spPr>
          <a:xfrm>
            <a:off x="6236405" y="3792624"/>
            <a:ext cx="2625694" cy="1477328"/>
          </a:xfrm>
          <a:prstGeom prst="rect">
            <a:avLst/>
          </a:prstGeom>
          <a:noFill/>
        </p:spPr>
        <p:txBody>
          <a:bodyPr wrap="square" lIns="228600" rIns="18288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offloading by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skipping capture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of huge data</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transfers</a:t>
            </a:r>
          </a:p>
          <a:p>
            <a:endParaRPr lang="en-US" dirty="0"/>
          </a:p>
        </p:txBody>
      </p:sp>
      <p:sp>
        <p:nvSpPr>
          <p:cNvPr id="36" name="TextBox 35">
            <a:extLst>
              <a:ext uri="{FF2B5EF4-FFF2-40B4-BE49-F238E27FC236}">
                <a16:creationId xmlns:a16="http://schemas.microsoft.com/office/drawing/2014/main" id="{C639D7D1-3D5F-F549-B7D6-0CC4086CAC8D}"/>
              </a:ext>
            </a:extLst>
          </p:cNvPr>
          <p:cNvSpPr txBox="1"/>
          <p:nvPr/>
        </p:nvSpPr>
        <p:spPr>
          <a:xfrm>
            <a:off x="457196" y="3792624"/>
            <a:ext cx="2677826" cy="1446550"/>
          </a:xfrm>
          <a:prstGeom prst="rect">
            <a:avLst/>
          </a:prstGeom>
          <a:noFill/>
        </p:spPr>
        <p:txBody>
          <a:bodyPr wrap="square" lIns="228600" rIns="9144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extracting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executables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transferred</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over HTTP</a:t>
            </a:r>
          </a:p>
          <a:p>
            <a:endParaRPr lang="en-US" sz="1600" dirty="0"/>
          </a:p>
        </p:txBody>
      </p:sp>
    </p:spTree>
    <p:extLst>
      <p:ext uri="{BB962C8B-B14F-4D97-AF65-F5344CB8AC3E}">
        <p14:creationId xmlns:p14="http://schemas.microsoft.com/office/powerpoint/2010/main" val="30663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WHEN DO WE </a:t>
            </a:r>
            <a:r>
              <a:rPr lang="en-US" i="1" dirty="0"/>
              <a:t>FUNDAMENTALLY</a:t>
            </a:r>
            <a:r>
              <a:rPr lang="en-US" b="0" dirty="0"/>
              <a:t> NEED “NETWORK RESIDENT ANALYSIS”</a:t>
            </a:r>
            <a:endParaRPr lang="en-US" i="0" u="none" strike="noStrike" baseline="0" dirty="0">
              <a:solidFill>
                <a:schemeClr val="accent6">
                  <a:lumMod val="75000"/>
                </a:schemeClr>
              </a:solidFill>
            </a:endParaRPr>
          </a:p>
        </p:txBody>
      </p:sp>
      <p:sp>
        <p:nvSpPr>
          <p:cNvPr id="9" name="Rectangle 8">
            <a:extLst>
              <a:ext uri="{FF2B5EF4-FFF2-40B4-BE49-F238E27FC236}">
                <a16:creationId xmlns:a16="http://schemas.microsoft.com/office/drawing/2014/main" id="{7FEF08AC-12F3-BB47-A94A-27F9AC131C46}"/>
              </a:ext>
            </a:extLst>
          </p:cNvPr>
          <p:cNvSpPr/>
          <p:nvPr/>
        </p:nvSpPr>
        <p:spPr>
          <a:xfrm>
            <a:off x="9091482" y="1240923"/>
            <a:ext cx="2642616" cy="287801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10" name="Rectangle 9">
            <a:extLst>
              <a:ext uri="{FF2B5EF4-FFF2-40B4-BE49-F238E27FC236}">
                <a16:creationId xmlns:a16="http://schemas.microsoft.com/office/drawing/2014/main" id="{2AA9F0D2-FC38-984D-8B9A-216B035BC22C}"/>
              </a:ext>
            </a:extLst>
          </p:cNvPr>
          <p:cNvSpPr/>
          <p:nvPr/>
        </p:nvSpPr>
        <p:spPr>
          <a:xfrm>
            <a:off x="3339273" y="943553"/>
            <a:ext cx="2274760" cy="317538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49" name="Rectangle 48">
            <a:extLst>
              <a:ext uri="{FF2B5EF4-FFF2-40B4-BE49-F238E27FC236}">
                <a16:creationId xmlns:a16="http://schemas.microsoft.com/office/drawing/2014/main" id="{6679379D-EC8C-3142-86BE-AEE91911A1D4}"/>
              </a:ext>
            </a:extLst>
          </p:cNvPr>
          <p:cNvSpPr/>
          <p:nvPr/>
        </p:nvSpPr>
        <p:spPr>
          <a:xfrm>
            <a:off x="457197" y="1419573"/>
            <a:ext cx="2651760" cy="4149972"/>
          </a:xfrm>
          <a:prstGeom prst="rect">
            <a:avLst/>
          </a:prstGeom>
          <a:noFill/>
          <a:ln w="63500">
            <a:gradFill>
              <a:gsLst>
                <a:gs pos="0">
                  <a:schemeClr val="bg1">
                    <a:lumMod val="50000"/>
                  </a:schemeClr>
                </a:gs>
                <a:gs pos="100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FD53A773-716C-C44A-BB48-6B5C23AD6B52}"/>
              </a:ext>
            </a:extLst>
          </p:cNvPr>
          <p:cNvSpPr txBox="1"/>
          <p:nvPr/>
        </p:nvSpPr>
        <p:spPr>
          <a:xfrm>
            <a:off x="441878" y="1438133"/>
            <a:ext cx="2677826" cy="2169825"/>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CONTENTS</a:t>
            </a:r>
            <a:endParaRPr lang="en-US" sz="2000" dirty="0"/>
          </a:p>
        </p:txBody>
      </p:sp>
      <p:sp>
        <p:nvSpPr>
          <p:cNvPr id="50" name="Rectangle 49">
            <a:extLst>
              <a:ext uri="{FF2B5EF4-FFF2-40B4-BE49-F238E27FC236}">
                <a16:creationId xmlns:a16="http://schemas.microsoft.com/office/drawing/2014/main" id="{ECC3EA58-BB83-8E44-8946-8C5C5E01A31A}"/>
              </a:ext>
            </a:extLst>
          </p:cNvPr>
          <p:cNvSpPr/>
          <p:nvPr/>
        </p:nvSpPr>
        <p:spPr>
          <a:xfrm>
            <a:off x="3333768" y="1419573"/>
            <a:ext cx="2651760" cy="4149972"/>
          </a:xfrm>
          <a:prstGeom prst="rect">
            <a:avLst/>
          </a:prstGeom>
          <a:noFill/>
          <a:ln w="63500">
            <a:gradFill>
              <a:gsLst>
                <a:gs pos="0">
                  <a:schemeClr val="bg1">
                    <a:lumMod val="65000"/>
                  </a:schemeClr>
                </a:gs>
                <a:gs pos="100000">
                  <a:schemeClr val="bg1">
                    <a:lumMod val="6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TextBox 13">
            <a:extLst>
              <a:ext uri="{FF2B5EF4-FFF2-40B4-BE49-F238E27FC236}">
                <a16:creationId xmlns:a16="http://schemas.microsoft.com/office/drawing/2014/main" id="{A9E132F5-117E-C346-9BFD-267D2E9D8A54}"/>
              </a:ext>
            </a:extLst>
          </p:cNvPr>
          <p:cNvSpPr txBox="1"/>
          <p:nvPr/>
        </p:nvSpPr>
        <p:spPr>
          <a:xfrm>
            <a:off x="3357969" y="1440461"/>
            <a:ext cx="2627559" cy="2169825"/>
          </a:xfrm>
          <a:prstGeom prst="rect">
            <a:avLst/>
          </a:prstGeom>
          <a:noFill/>
        </p:spPr>
        <p:txBody>
          <a:bodyPr wrap="square" lIns="228600" tIns="274320" rIns="91440" rtlCol="0">
            <a:spAutoFit/>
          </a:bodyPr>
          <a:lstStyle/>
          <a:p>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 TIMING / HEADERS</a:t>
            </a:r>
          </a:p>
        </p:txBody>
      </p:sp>
      <p:sp>
        <p:nvSpPr>
          <p:cNvPr id="53" name="Rectangle 52">
            <a:extLst>
              <a:ext uri="{FF2B5EF4-FFF2-40B4-BE49-F238E27FC236}">
                <a16:creationId xmlns:a16="http://schemas.microsoft.com/office/drawing/2014/main" id="{EFCD2267-E648-8B4C-9959-94A7086BF5B7}"/>
              </a:ext>
            </a:extLst>
          </p:cNvPr>
          <p:cNvSpPr/>
          <p:nvPr/>
        </p:nvSpPr>
        <p:spPr>
          <a:xfrm>
            <a:off x="6210339" y="1419573"/>
            <a:ext cx="2651760" cy="4149972"/>
          </a:xfrm>
          <a:prstGeom prst="rect">
            <a:avLst/>
          </a:prstGeom>
          <a:noFill/>
          <a:ln w="63500">
            <a:gradFill>
              <a:gsLst>
                <a:gs pos="0">
                  <a:schemeClr val="bg1">
                    <a:lumMod val="75000"/>
                  </a:schemeClr>
                </a:gs>
                <a:gs pos="100000">
                  <a:schemeClr val="bg1">
                    <a:lumMod val="7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5" name="TextBox 14">
            <a:extLst>
              <a:ext uri="{FF2B5EF4-FFF2-40B4-BE49-F238E27FC236}">
                <a16:creationId xmlns:a16="http://schemas.microsoft.com/office/drawing/2014/main" id="{240EA69B-0503-9D45-9AA8-7825A39F4B44}"/>
              </a:ext>
            </a:extLst>
          </p:cNvPr>
          <p:cNvSpPr txBox="1"/>
          <p:nvPr/>
        </p:nvSpPr>
        <p:spPr>
          <a:xfrm>
            <a:off x="6225657" y="1427849"/>
            <a:ext cx="2663439" cy="1246495"/>
          </a:xfrm>
          <a:prstGeom prst="rect">
            <a:avLst/>
          </a:prstGeom>
          <a:noFill/>
        </p:spPr>
        <p:txBody>
          <a:bodyPr wrap="square" lIns="228600" tIns="274320" rIns="228600" rtlCol="0">
            <a:spAutoFit/>
          </a:bodyPr>
          <a:lstStyle/>
          <a:p>
            <a:pPr lvl="0"/>
            <a:r>
              <a:rPr lang="en-US" sz="2000" dirty="0">
                <a:latin typeface="Arial" panose="020B0604020202020204" pitchFamily="34" charset="0"/>
                <a:cs typeface="Arial" panose="020B0604020202020204" pitchFamily="34" charset="0"/>
              </a:rPr>
              <a:t>COMPUTATION MUST COMPLETE </a:t>
            </a:r>
            <a:r>
              <a:rPr lang="en-US" sz="2000" b="1" dirty="0">
                <a:latin typeface="Arial" panose="020B0604020202020204" pitchFamily="34" charset="0"/>
                <a:cs typeface="Arial" panose="020B0604020202020204" pitchFamily="34" charset="0"/>
              </a:rPr>
              <a:t>QUICKLY</a:t>
            </a:r>
          </a:p>
        </p:txBody>
      </p:sp>
      <p:sp>
        <p:nvSpPr>
          <p:cNvPr id="52" name="Rectangle 51">
            <a:extLst>
              <a:ext uri="{FF2B5EF4-FFF2-40B4-BE49-F238E27FC236}">
                <a16:creationId xmlns:a16="http://schemas.microsoft.com/office/drawing/2014/main" id="{62AB3DE5-6EED-DC4E-9956-D16E11C508A6}"/>
              </a:ext>
            </a:extLst>
          </p:cNvPr>
          <p:cNvSpPr/>
          <p:nvPr/>
        </p:nvSpPr>
        <p:spPr>
          <a:xfrm>
            <a:off x="9086910" y="1419573"/>
            <a:ext cx="2651760" cy="4149972"/>
          </a:xfrm>
          <a:prstGeom prst="rect">
            <a:avLst/>
          </a:prstGeom>
          <a:noFill/>
          <a:ln w="63500">
            <a:gradFill>
              <a:gsLst>
                <a:gs pos="0">
                  <a:schemeClr val="bg1">
                    <a:lumMod val="85000"/>
                  </a:schemeClr>
                </a:gs>
                <a:gs pos="100000">
                  <a:schemeClr val="bg1">
                    <a:lumMod val="8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6" name="TextBox 15">
            <a:extLst>
              <a:ext uri="{FF2B5EF4-FFF2-40B4-BE49-F238E27FC236}">
                <a16:creationId xmlns:a16="http://schemas.microsoft.com/office/drawing/2014/main" id="{500FAC65-E9C3-0643-9770-76D7BC60552F}"/>
              </a:ext>
            </a:extLst>
          </p:cNvPr>
          <p:cNvSpPr txBox="1"/>
          <p:nvPr/>
        </p:nvSpPr>
        <p:spPr>
          <a:xfrm>
            <a:off x="9086910" y="1438133"/>
            <a:ext cx="2627560" cy="2354491"/>
          </a:xfrm>
          <a:prstGeom prst="rect">
            <a:avLst/>
          </a:prstGeom>
          <a:noFill/>
        </p:spPr>
        <p:txBody>
          <a:bodyPr wrap="square" lIns="228600" tIns="274320" rIns="228600" rtlCol="0">
            <a:spAutoFit/>
          </a:bodyPr>
          <a:lstStyle/>
          <a:p>
            <a:r>
              <a:rPr lang="en-US" sz="2000" dirty="0">
                <a:latin typeface="Arial" panose="020B0604020202020204" pitchFamily="34" charset="0"/>
                <a:cs typeface="Arial" panose="020B0604020202020204" pitchFamily="34" charset="0"/>
              </a:rPr>
              <a:t>IMPORTANT TO ALTER/REDACT INFORMATION </a:t>
            </a:r>
            <a:r>
              <a:rPr lang="en-US" sz="2000" b="1" dirty="0">
                <a:latin typeface="Arial" panose="020B0604020202020204" pitchFamily="34" charset="0"/>
                <a:cs typeface="Arial" panose="020B0604020202020204" pitchFamily="34" charset="0"/>
              </a:rPr>
              <a:t>EARLY</a:t>
            </a:r>
          </a:p>
          <a:p>
            <a:br>
              <a:rPr lang="en-US" sz="2800" dirty="0">
                <a:solidFill>
                  <a:schemeClr val="bg1"/>
                </a:solidFill>
                <a:latin typeface="Arial" panose="020B0604020202020204" pitchFamily="34" charset="0"/>
                <a:cs typeface="Arial" panose="020B0604020202020204" pitchFamily="34" charset="0"/>
              </a:rPr>
            </a:br>
            <a:endParaRPr lang="en-US" sz="2400" dirty="0">
              <a:solidFill>
                <a:schemeClr val="bg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769B04-28BE-E740-B907-5AD0992333BD}"/>
              </a:ext>
            </a:extLst>
          </p:cNvPr>
          <p:cNvSpPr txBox="1"/>
          <p:nvPr/>
        </p:nvSpPr>
        <p:spPr>
          <a:xfrm>
            <a:off x="3333769" y="3792624"/>
            <a:ext cx="2656332" cy="1200329"/>
          </a:xfrm>
          <a:prstGeom prst="rect">
            <a:avLst/>
          </a:prstGeom>
          <a:noFill/>
        </p:spPr>
        <p:txBody>
          <a:bodyPr wrap="square" lIns="228600" rIns="18288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deducing nature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of</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encrypted traffic</a:t>
            </a:r>
          </a:p>
          <a:p>
            <a:endParaRPr lang="en-US" dirty="0"/>
          </a:p>
        </p:txBody>
      </p:sp>
      <p:sp>
        <p:nvSpPr>
          <p:cNvPr id="33" name="TextBox 32">
            <a:extLst>
              <a:ext uri="{FF2B5EF4-FFF2-40B4-BE49-F238E27FC236}">
                <a16:creationId xmlns:a16="http://schemas.microsoft.com/office/drawing/2014/main" id="{6A08F32D-7BE5-5449-AC33-3E0E57D9C1F0}"/>
              </a:ext>
            </a:extLst>
          </p:cNvPr>
          <p:cNvSpPr txBox="1"/>
          <p:nvPr/>
        </p:nvSpPr>
        <p:spPr>
          <a:xfrm>
            <a:off x="6236405" y="3792624"/>
            <a:ext cx="2625694" cy="1477328"/>
          </a:xfrm>
          <a:prstGeom prst="rect">
            <a:avLst/>
          </a:prstGeom>
          <a:noFill/>
        </p:spPr>
        <p:txBody>
          <a:bodyPr wrap="square" lIns="228600" rIns="18288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offloading by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skipping capture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of huge data</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transfers</a:t>
            </a:r>
          </a:p>
          <a:p>
            <a:endParaRPr lang="en-US" dirty="0"/>
          </a:p>
        </p:txBody>
      </p:sp>
      <p:sp>
        <p:nvSpPr>
          <p:cNvPr id="35" name="TextBox 34">
            <a:extLst>
              <a:ext uri="{FF2B5EF4-FFF2-40B4-BE49-F238E27FC236}">
                <a16:creationId xmlns:a16="http://schemas.microsoft.com/office/drawing/2014/main" id="{7F6FE85F-B435-8747-91AD-430CC2BD9AEE}"/>
              </a:ext>
            </a:extLst>
          </p:cNvPr>
          <p:cNvSpPr txBox="1"/>
          <p:nvPr/>
        </p:nvSpPr>
        <p:spPr>
          <a:xfrm>
            <a:off x="9086910" y="3792624"/>
            <a:ext cx="2659130" cy="1446550"/>
          </a:xfrm>
          <a:prstGeom prst="rect">
            <a:avLst/>
          </a:prstGeom>
          <a:noFill/>
        </p:spPr>
        <p:txBody>
          <a:bodyPr wrap="square" lIns="228600" rIns="18288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keeping </a:t>
            </a:r>
            <a:r>
              <a:rPr lang="en-US" dirty="0">
                <a:solidFill>
                  <a:srgbClr val="FF0000"/>
                </a:solidFill>
                <a:latin typeface="Arial" panose="020B0604020202020204" pitchFamily="34" charset="0"/>
                <a:cs typeface="Arial" panose="020B0604020202020204" pitchFamily="34" charset="0"/>
              </a:rPr>
              <a:t>private </a:t>
            </a:r>
            <a:br>
              <a:rPr lang="en-US" dirty="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        information</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from entering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“data lake”</a:t>
            </a:r>
          </a:p>
          <a:p>
            <a:endParaRPr lang="en-US" sz="1600" dirty="0"/>
          </a:p>
        </p:txBody>
      </p:sp>
      <p:sp>
        <p:nvSpPr>
          <p:cNvPr id="36" name="TextBox 35">
            <a:extLst>
              <a:ext uri="{FF2B5EF4-FFF2-40B4-BE49-F238E27FC236}">
                <a16:creationId xmlns:a16="http://schemas.microsoft.com/office/drawing/2014/main" id="{C639D7D1-3D5F-F549-B7D6-0CC4086CAC8D}"/>
              </a:ext>
            </a:extLst>
          </p:cNvPr>
          <p:cNvSpPr txBox="1"/>
          <p:nvPr/>
        </p:nvSpPr>
        <p:spPr>
          <a:xfrm>
            <a:off x="457196" y="3792624"/>
            <a:ext cx="2677826" cy="1446550"/>
          </a:xfrm>
          <a:prstGeom prst="rect">
            <a:avLst/>
          </a:prstGeom>
          <a:noFill/>
        </p:spPr>
        <p:txBody>
          <a:bodyPr wrap="square" lIns="228600" rIns="9144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extracting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executables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transferred</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over HTTP</a:t>
            </a:r>
          </a:p>
          <a:p>
            <a:endParaRPr lang="en-US" sz="1600" dirty="0"/>
          </a:p>
        </p:txBody>
      </p:sp>
    </p:spTree>
    <p:extLst>
      <p:ext uri="{BB962C8B-B14F-4D97-AF65-F5344CB8AC3E}">
        <p14:creationId xmlns:p14="http://schemas.microsoft.com/office/powerpoint/2010/main" val="202287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A72CC3-9FAA-1940-8A97-A61302417217}"/>
              </a:ext>
            </a:extLst>
          </p:cNvPr>
          <p:cNvSpPr/>
          <p:nvPr/>
        </p:nvSpPr>
        <p:spPr>
          <a:xfrm>
            <a:off x="435068" y="1417320"/>
            <a:ext cx="11289870" cy="2224725"/>
          </a:xfrm>
          <a:prstGeom prst="rect">
            <a:avLst/>
          </a:prstGeom>
          <a:gradFill flip="none" rotWithShape="1">
            <a:gsLst>
              <a:gs pos="0">
                <a:srgbClr val="002060"/>
              </a:gs>
              <a:gs pos="98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007637E7-50C7-484F-B8E7-FC2538B3EB22}"/>
              </a:ext>
            </a:extLst>
          </p:cNvPr>
          <p:cNvSpPr/>
          <p:nvPr/>
        </p:nvSpPr>
        <p:spPr>
          <a:xfrm>
            <a:off x="457197" y="1926868"/>
            <a:ext cx="11274552" cy="411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02C5E6-9217-1B45-99A8-0FB4A5484781}"/>
              </a:ext>
            </a:extLst>
          </p:cNvPr>
          <p:cNvSpPr/>
          <p:nvPr/>
        </p:nvSpPr>
        <p:spPr>
          <a:xfrm>
            <a:off x="457196" y="1394829"/>
            <a:ext cx="11274552" cy="4101074"/>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 name="Title 1">
            <a:extLst>
              <a:ext uri="{FF2B5EF4-FFF2-40B4-BE49-F238E27FC236}">
                <a16:creationId xmlns:a16="http://schemas.microsoft.com/office/drawing/2014/main" id="{0186D2EB-5266-434F-A54B-0592100D3E1D}"/>
              </a:ext>
            </a:extLst>
          </p:cNvPr>
          <p:cNvSpPr>
            <a:spLocks noGrp="1"/>
          </p:cNvSpPr>
          <p:nvPr>
            <p:ph type="title"/>
          </p:nvPr>
        </p:nvSpPr>
        <p:spPr>
          <a:xfrm>
            <a:off x="457200" y="457200"/>
            <a:ext cx="9552432" cy="386079"/>
          </a:xfrm>
        </p:spPr>
        <p:txBody>
          <a:bodyPr>
            <a:noAutofit/>
          </a:bodyPr>
          <a:lstStyle/>
          <a:p>
            <a:pPr marR="0" rtl="0"/>
            <a:r>
              <a:rPr lang="en-US" b="0" dirty="0"/>
              <a:t>WHAT CAN WE DO WITH </a:t>
            </a:r>
            <a:r>
              <a:rPr lang="en-US" dirty="0"/>
              <a:t>PROCESSING</a:t>
            </a:r>
            <a:r>
              <a:rPr lang="en-US" b="0" dirty="0"/>
              <a:t> AT POINT OF NETWORK CAPTURE?</a:t>
            </a:r>
          </a:p>
        </p:txBody>
      </p:sp>
      <p:sp>
        <p:nvSpPr>
          <p:cNvPr id="9" name="TextBox 8">
            <a:extLst>
              <a:ext uri="{FF2B5EF4-FFF2-40B4-BE49-F238E27FC236}">
                <a16:creationId xmlns:a16="http://schemas.microsoft.com/office/drawing/2014/main" id="{CE5B8D44-3BC9-6B4A-81CE-97AB142F1AA1}"/>
              </a:ext>
            </a:extLst>
          </p:cNvPr>
          <p:cNvSpPr txBox="1"/>
          <p:nvPr/>
        </p:nvSpPr>
        <p:spPr>
          <a:xfrm>
            <a:off x="457195" y="4258553"/>
            <a:ext cx="5622808" cy="769441"/>
          </a:xfrm>
          <a:prstGeom prst="rect">
            <a:avLst/>
          </a:prstGeom>
          <a:noFill/>
        </p:spPr>
        <p:txBody>
          <a:bodyPr wrap="square" lIns="228600" rIns="228600" rtlCol="0">
            <a:spAutoFit/>
          </a:bodyPr>
          <a:lstStyle/>
          <a:p>
            <a:pPr lvl="0"/>
            <a:r>
              <a:rPr lang="en-US" sz="2000" dirty="0">
                <a:solidFill>
                  <a:schemeClr val="bg1">
                    <a:lumMod val="50000"/>
                  </a:schemeClr>
                </a:solidFill>
                <a:latin typeface="Arial" panose="020B0604020202020204" pitchFamily="34" charset="0"/>
                <a:cs typeface="Arial" panose="020B0604020202020204" pitchFamily="34" charset="0"/>
              </a:rPr>
              <a:t>Participants, total volume, when, duration, ports (= </a:t>
            </a:r>
            <a:r>
              <a:rPr lang="en-US" sz="2000" i="1" dirty="0">
                <a:solidFill>
                  <a:schemeClr val="bg1">
                    <a:lumMod val="50000"/>
                  </a:schemeClr>
                </a:solidFill>
                <a:latin typeface="Arial" panose="020B0604020202020204" pitchFamily="34" charset="0"/>
                <a:cs typeface="Arial" panose="020B0604020202020204" pitchFamily="34" charset="0"/>
              </a:rPr>
              <a:t>service?</a:t>
            </a:r>
            <a:r>
              <a:rPr lang="en-US" sz="2000" dirty="0">
                <a:solidFill>
                  <a:schemeClr val="bg1">
                    <a:lumMod val="50000"/>
                  </a:schemeClr>
                </a:solidFill>
                <a:latin typeface="Arial" panose="020B0604020202020204" pitchFamily="34" charset="0"/>
                <a:cs typeface="Arial" panose="020B0604020202020204" pitchFamily="34" charset="0"/>
              </a:rPr>
              <a:t>)  </a:t>
            </a:r>
            <a:r>
              <a:rPr lang="en-US" sz="2400" dirty="0">
                <a:noFill/>
                <a:latin typeface="Arial" panose="020B0604020202020204" pitchFamily="34" charset="0"/>
                <a:cs typeface="Arial" panose="020B0604020202020204" pitchFamily="34" charset="0"/>
              </a:rPr>
              <a:t>THAT’S ALL</a:t>
            </a:r>
            <a:endParaRPr lang="en-US" sz="2000" dirty="0">
              <a:no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B5716E0-AA58-2343-B45E-804F6868910F}"/>
              </a:ext>
            </a:extLst>
          </p:cNvPr>
          <p:cNvSpPr txBox="1"/>
          <p:nvPr/>
        </p:nvSpPr>
        <p:spPr>
          <a:xfrm>
            <a:off x="457195" y="3556615"/>
            <a:ext cx="2333587"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EXPORT</a:t>
            </a:r>
            <a:endParaRPr lang="en-US" sz="2000" dirty="0"/>
          </a:p>
        </p:txBody>
      </p:sp>
      <p:sp>
        <p:nvSpPr>
          <p:cNvPr id="22" name="TextBox 21">
            <a:extLst>
              <a:ext uri="{FF2B5EF4-FFF2-40B4-BE49-F238E27FC236}">
                <a16:creationId xmlns:a16="http://schemas.microsoft.com/office/drawing/2014/main" id="{0693ADA3-6919-204F-8012-1842072481DD}"/>
              </a:ext>
            </a:extLst>
          </p:cNvPr>
          <p:cNvSpPr txBox="1"/>
          <p:nvPr/>
        </p:nvSpPr>
        <p:spPr>
          <a:xfrm>
            <a:off x="441878" y="1419573"/>
            <a:ext cx="2677826" cy="630942"/>
          </a:xfrm>
          <a:prstGeom prst="rect">
            <a:avLst/>
          </a:prstGeom>
          <a:noFill/>
        </p:spPr>
        <p:txBody>
          <a:bodyPr wrap="square" lIns="228600" tIns="274320" rIns="91440" rtlCol="0">
            <a:spAutoFit/>
          </a:bodyPr>
          <a:lstStyle/>
          <a:p>
            <a:pPr lvl="0"/>
            <a:r>
              <a:rPr lang="en-US" sz="2000" dirty="0">
                <a:solidFill>
                  <a:schemeClr val="bg1"/>
                </a:solidFill>
                <a:latin typeface="Arial" panose="020B0604020202020204" pitchFamily="34" charset="0"/>
                <a:cs typeface="Arial" panose="020B0604020202020204" pitchFamily="34" charset="0"/>
              </a:rPr>
              <a:t>NETFLOW</a:t>
            </a:r>
            <a:endParaRPr lang="en-US" sz="2000" dirty="0">
              <a:solidFill>
                <a:schemeClr val="bg1"/>
              </a:solidFill>
            </a:endParaRPr>
          </a:p>
        </p:txBody>
      </p:sp>
      <p:pic>
        <p:nvPicPr>
          <p:cNvPr id="31" name="Picture 30">
            <a:extLst>
              <a:ext uri="{FF2B5EF4-FFF2-40B4-BE49-F238E27FC236}">
                <a16:creationId xmlns:a16="http://schemas.microsoft.com/office/drawing/2014/main" id="{14331FF0-766B-B042-A1C6-B736EACAC226}"/>
              </a:ext>
            </a:extLst>
          </p:cNvPr>
          <p:cNvPicPr>
            <a:picLocks noChangeAspect="1"/>
          </p:cNvPicPr>
          <p:nvPr/>
        </p:nvPicPr>
        <p:blipFill>
          <a:blip r:embed="rId2"/>
          <a:stretch>
            <a:fillRect/>
          </a:stretch>
        </p:blipFill>
        <p:spPr>
          <a:xfrm>
            <a:off x="5924318" y="2252933"/>
            <a:ext cx="5327120" cy="1232816"/>
          </a:xfrm>
          <a:prstGeom prst="rect">
            <a:avLst/>
          </a:prstGeom>
        </p:spPr>
      </p:pic>
      <p:pic>
        <p:nvPicPr>
          <p:cNvPr id="11" name="Picture 10">
            <a:extLst>
              <a:ext uri="{FF2B5EF4-FFF2-40B4-BE49-F238E27FC236}">
                <a16:creationId xmlns:a16="http://schemas.microsoft.com/office/drawing/2014/main" id="{13181C49-52F5-934A-B9C7-1376EACCE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521" y="1529731"/>
            <a:ext cx="3003111" cy="794274"/>
          </a:xfrm>
          <a:prstGeom prst="rect">
            <a:avLst/>
          </a:prstGeom>
        </p:spPr>
      </p:pic>
    </p:spTree>
    <p:extLst>
      <p:ext uri="{BB962C8B-B14F-4D97-AF65-F5344CB8AC3E}">
        <p14:creationId xmlns:p14="http://schemas.microsoft.com/office/powerpoint/2010/main" val="134784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9" grpId="0"/>
      <p:bldP spid="19"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A72CC3-9FAA-1940-8A97-A61302417217}"/>
              </a:ext>
            </a:extLst>
          </p:cNvPr>
          <p:cNvSpPr/>
          <p:nvPr/>
        </p:nvSpPr>
        <p:spPr>
          <a:xfrm>
            <a:off x="441878" y="1419573"/>
            <a:ext cx="11289870" cy="2224725"/>
          </a:xfrm>
          <a:prstGeom prst="rect">
            <a:avLst/>
          </a:prstGeom>
          <a:gradFill flip="none" rotWithShape="1">
            <a:gsLst>
              <a:gs pos="0">
                <a:srgbClr val="002060"/>
              </a:gs>
              <a:gs pos="98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007637E7-50C7-484F-B8E7-FC2538B3EB22}"/>
              </a:ext>
            </a:extLst>
          </p:cNvPr>
          <p:cNvSpPr/>
          <p:nvPr/>
        </p:nvSpPr>
        <p:spPr>
          <a:xfrm>
            <a:off x="457197" y="1926868"/>
            <a:ext cx="11274552" cy="411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02C5E6-9217-1B45-99A8-0FB4A5484781}"/>
              </a:ext>
            </a:extLst>
          </p:cNvPr>
          <p:cNvSpPr/>
          <p:nvPr/>
        </p:nvSpPr>
        <p:spPr>
          <a:xfrm>
            <a:off x="457196" y="1394829"/>
            <a:ext cx="11274552" cy="4101074"/>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 name="Title 1">
            <a:extLst>
              <a:ext uri="{FF2B5EF4-FFF2-40B4-BE49-F238E27FC236}">
                <a16:creationId xmlns:a16="http://schemas.microsoft.com/office/drawing/2014/main" id="{0186D2EB-5266-434F-A54B-0592100D3E1D}"/>
              </a:ext>
            </a:extLst>
          </p:cNvPr>
          <p:cNvSpPr>
            <a:spLocks noGrp="1"/>
          </p:cNvSpPr>
          <p:nvPr>
            <p:ph type="title"/>
          </p:nvPr>
        </p:nvSpPr>
        <p:spPr>
          <a:xfrm>
            <a:off x="457200" y="457200"/>
            <a:ext cx="9552432" cy="386079"/>
          </a:xfrm>
        </p:spPr>
        <p:txBody>
          <a:bodyPr>
            <a:noAutofit/>
          </a:bodyPr>
          <a:lstStyle/>
          <a:p>
            <a:pPr marR="0" rtl="0"/>
            <a:r>
              <a:rPr lang="en-US" b="0" dirty="0"/>
              <a:t>WHAT CAN WE DO WITH </a:t>
            </a:r>
            <a:r>
              <a:rPr lang="en-US" dirty="0"/>
              <a:t>PROCESSING</a:t>
            </a:r>
            <a:r>
              <a:rPr lang="en-US" b="0" dirty="0"/>
              <a:t> AT POINT OF NETWORK CAPTURE?</a:t>
            </a:r>
          </a:p>
        </p:txBody>
      </p:sp>
      <p:sp>
        <p:nvSpPr>
          <p:cNvPr id="9" name="TextBox 8">
            <a:extLst>
              <a:ext uri="{FF2B5EF4-FFF2-40B4-BE49-F238E27FC236}">
                <a16:creationId xmlns:a16="http://schemas.microsoft.com/office/drawing/2014/main" id="{CE5B8D44-3BC9-6B4A-81CE-97AB142F1AA1}"/>
              </a:ext>
            </a:extLst>
          </p:cNvPr>
          <p:cNvSpPr txBox="1"/>
          <p:nvPr/>
        </p:nvSpPr>
        <p:spPr>
          <a:xfrm>
            <a:off x="457195" y="4258553"/>
            <a:ext cx="5622808" cy="1754326"/>
          </a:xfrm>
          <a:prstGeom prst="rect">
            <a:avLst/>
          </a:prstGeom>
          <a:noFill/>
        </p:spPr>
        <p:txBody>
          <a:bodyPr wrap="square" lIns="228600" rIns="228600" rtlCol="0">
            <a:spAutoFit/>
          </a:bodyPr>
          <a:lstStyle/>
          <a:p>
            <a:pPr lvl="0"/>
            <a:r>
              <a:rPr lang="en-US" sz="2000" dirty="0">
                <a:solidFill>
                  <a:schemeClr val="bg1">
                    <a:lumMod val="50000"/>
                  </a:schemeClr>
                </a:solidFill>
                <a:latin typeface="Arial" panose="020B0604020202020204" pitchFamily="34" charset="0"/>
                <a:cs typeface="Arial" panose="020B0604020202020204" pitchFamily="34" charset="0"/>
              </a:rPr>
              <a:t>Participants, total volume, when, duration, ports (= </a:t>
            </a:r>
            <a:r>
              <a:rPr lang="en-US" sz="2000" i="1" dirty="0">
                <a:solidFill>
                  <a:schemeClr val="bg1">
                    <a:lumMod val="50000"/>
                  </a:schemeClr>
                </a:solidFill>
                <a:latin typeface="Arial" panose="020B0604020202020204" pitchFamily="34" charset="0"/>
                <a:cs typeface="Arial" panose="020B0604020202020204" pitchFamily="34" charset="0"/>
              </a:rPr>
              <a:t>service?</a:t>
            </a:r>
            <a:r>
              <a:rPr lang="en-US" sz="2000" dirty="0">
                <a:solidFill>
                  <a:schemeClr val="bg1">
                    <a:lumMod val="50000"/>
                  </a:schemeClr>
                </a:solidFill>
                <a:latin typeface="Arial" panose="020B0604020202020204" pitchFamily="34" charset="0"/>
                <a:cs typeface="Arial" panose="020B0604020202020204" pitchFamily="34" charset="0"/>
              </a:rPr>
              <a:t>)     … </a:t>
            </a:r>
            <a:r>
              <a:rPr lang="en-US" sz="2400" dirty="0">
                <a:solidFill>
                  <a:srgbClr val="C00000"/>
                </a:solidFill>
                <a:latin typeface="Arial" panose="020B0604020202020204" pitchFamily="34" charset="0"/>
                <a:cs typeface="Arial" panose="020B0604020202020204" pitchFamily="34" charset="0"/>
              </a:rPr>
              <a:t>THAT’S ALL</a:t>
            </a:r>
            <a:br>
              <a:rPr lang="en-US" sz="2400" dirty="0">
                <a:solidFill>
                  <a:schemeClr val="bg1">
                    <a:lumMod val="50000"/>
                  </a:schemeClr>
                </a:solidFill>
                <a:latin typeface="Arial" panose="020B0604020202020204" pitchFamily="34" charset="0"/>
                <a:cs typeface="Arial" panose="020B0604020202020204" pitchFamily="34" charset="0"/>
              </a:rPr>
            </a:br>
            <a:endParaRPr lang="en-US" sz="2400" dirty="0">
              <a:solidFill>
                <a:schemeClr val="bg1">
                  <a:lumMod val="50000"/>
                </a:schemeClr>
              </a:solidFill>
              <a:latin typeface="Arial" panose="020B0604020202020204" pitchFamily="34" charset="0"/>
              <a:cs typeface="Arial" panose="020B0604020202020204" pitchFamily="34" charset="0"/>
            </a:endParaRPr>
          </a:p>
          <a:p>
            <a:pPr lvl="0"/>
            <a:r>
              <a:rPr lang="en-US" sz="2000" dirty="0">
                <a:solidFill>
                  <a:srgbClr val="C00000"/>
                </a:solidFill>
                <a:latin typeface="Arial" panose="020B0604020202020204" pitchFamily="34" charset="0"/>
                <a:cs typeface="Arial" panose="020B0604020202020204" pitchFamily="34" charset="0"/>
              </a:rPr>
              <a:t>Missing: </a:t>
            </a:r>
            <a:r>
              <a:rPr lang="en-US" sz="2000" dirty="0">
                <a:solidFill>
                  <a:schemeClr val="bg1">
                    <a:lumMod val="50000"/>
                  </a:schemeClr>
                </a:solidFill>
                <a:latin typeface="Arial" panose="020B0604020202020204" pitchFamily="34" charset="0"/>
                <a:cs typeface="Arial" panose="020B0604020202020204" pitchFamily="34" charset="0"/>
              </a:rPr>
              <a:t>web server logs, email (SMTP/IMAP) logs, LDAP, DHCP, DNS, SSH login, VPN, ...</a:t>
            </a:r>
          </a:p>
        </p:txBody>
      </p:sp>
      <p:sp>
        <p:nvSpPr>
          <p:cNvPr id="19" name="TextBox 18">
            <a:extLst>
              <a:ext uri="{FF2B5EF4-FFF2-40B4-BE49-F238E27FC236}">
                <a16:creationId xmlns:a16="http://schemas.microsoft.com/office/drawing/2014/main" id="{EB5716E0-AA58-2343-B45E-804F6868910F}"/>
              </a:ext>
            </a:extLst>
          </p:cNvPr>
          <p:cNvSpPr txBox="1"/>
          <p:nvPr/>
        </p:nvSpPr>
        <p:spPr>
          <a:xfrm>
            <a:off x="457195" y="3556615"/>
            <a:ext cx="2333587"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EXPORT</a:t>
            </a:r>
            <a:endParaRPr lang="en-US" sz="2000" dirty="0"/>
          </a:p>
        </p:txBody>
      </p:sp>
      <p:sp>
        <p:nvSpPr>
          <p:cNvPr id="22" name="TextBox 21">
            <a:extLst>
              <a:ext uri="{FF2B5EF4-FFF2-40B4-BE49-F238E27FC236}">
                <a16:creationId xmlns:a16="http://schemas.microsoft.com/office/drawing/2014/main" id="{0693ADA3-6919-204F-8012-1842072481DD}"/>
              </a:ext>
            </a:extLst>
          </p:cNvPr>
          <p:cNvSpPr txBox="1"/>
          <p:nvPr/>
        </p:nvSpPr>
        <p:spPr>
          <a:xfrm>
            <a:off x="441878" y="1419573"/>
            <a:ext cx="2677826" cy="630942"/>
          </a:xfrm>
          <a:prstGeom prst="rect">
            <a:avLst/>
          </a:prstGeom>
          <a:noFill/>
        </p:spPr>
        <p:txBody>
          <a:bodyPr wrap="square" lIns="228600" tIns="274320" rIns="91440" rtlCol="0">
            <a:spAutoFit/>
          </a:bodyPr>
          <a:lstStyle/>
          <a:p>
            <a:pPr lvl="0"/>
            <a:r>
              <a:rPr lang="en-US" sz="2000" dirty="0">
                <a:solidFill>
                  <a:schemeClr val="bg1"/>
                </a:solidFill>
                <a:latin typeface="Arial" panose="020B0604020202020204" pitchFamily="34" charset="0"/>
                <a:cs typeface="Arial" panose="020B0604020202020204" pitchFamily="34" charset="0"/>
              </a:rPr>
              <a:t>NETFLOW</a:t>
            </a:r>
            <a:endParaRPr lang="en-US" sz="2000" dirty="0">
              <a:solidFill>
                <a:schemeClr val="bg1"/>
              </a:solidFill>
            </a:endParaRPr>
          </a:p>
        </p:txBody>
      </p:sp>
      <p:pic>
        <p:nvPicPr>
          <p:cNvPr id="31" name="Picture 30">
            <a:extLst>
              <a:ext uri="{FF2B5EF4-FFF2-40B4-BE49-F238E27FC236}">
                <a16:creationId xmlns:a16="http://schemas.microsoft.com/office/drawing/2014/main" id="{14331FF0-766B-B042-A1C6-B736EACAC226}"/>
              </a:ext>
            </a:extLst>
          </p:cNvPr>
          <p:cNvPicPr>
            <a:picLocks noChangeAspect="1"/>
          </p:cNvPicPr>
          <p:nvPr/>
        </p:nvPicPr>
        <p:blipFill>
          <a:blip r:embed="rId2"/>
          <a:stretch>
            <a:fillRect/>
          </a:stretch>
        </p:blipFill>
        <p:spPr>
          <a:xfrm>
            <a:off x="5924318" y="2252933"/>
            <a:ext cx="5327120" cy="1232816"/>
          </a:xfrm>
          <a:prstGeom prst="rect">
            <a:avLst/>
          </a:prstGeom>
        </p:spPr>
      </p:pic>
      <p:pic>
        <p:nvPicPr>
          <p:cNvPr id="11" name="Picture 10">
            <a:extLst>
              <a:ext uri="{FF2B5EF4-FFF2-40B4-BE49-F238E27FC236}">
                <a16:creationId xmlns:a16="http://schemas.microsoft.com/office/drawing/2014/main" id="{0937622F-E023-FF43-A0A7-5AF6B0F7D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521" y="1529731"/>
            <a:ext cx="3003111" cy="794274"/>
          </a:xfrm>
          <a:prstGeom prst="rect">
            <a:avLst/>
          </a:prstGeom>
        </p:spPr>
      </p:pic>
    </p:spTree>
    <p:extLst>
      <p:ext uri="{BB962C8B-B14F-4D97-AF65-F5344CB8AC3E}">
        <p14:creationId xmlns:p14="http://schemas.microsoft.com/office/powerpoint/2010/main" val="2252078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A72CC3-9FAA-1940-8A97-A61302417217}"/>
              </a:ext>
            </a:extLst>
          </p:cNvPr>
          <p:cNvSpPr/>
          <p:nvPr/>
        </p:nvSpPr>
        <p:spPr>
          <a:xfrm>
            <a:off x="441878" y="1419573"/>
            <a:ext cx="11289870" cy="2224725"/>
          </a:xfrm>
          <a:prstGeom prst="rect">
            <a:avLst/>
          </a:prstGeom>
          <a:gradFill flip="none" rotWithShape="1">
            <a:gsLst>
              <a:gs pos="0">
                <a:srgbClr val="002060"/>
              </a:gs>
              <a:gs pos="98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007637E7-50C7-484F-B8E7-FC2538B3EB22}"/>
              </a:ext>
            </a:extLst>
          </p:cNvPr>
          <p:cNvSpPr/>
          <p:nvPr/>
        </p:nvSpPr>
        <p:spPr>
          <a:xfrm>
            <a:off x="457197" y="1926868"/>
            <a:ext cx="11274552" cy="411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02C5E6-9217-1B45-99A8-0FB4A5484781}"/>
              </a:ext>
            </a:extLst>
          </p:cNvPr>
          <p:cNvSpPr/>
          <p:nvPr/>
        </p:nvSpPr>
        <p:spPr>
          <a:xfrm>
            <a:off x="457196" y="1394829"/>
            <a:ext cx="11274552" cy="4101074"/>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 name="Title 1">
            <a:extLst>
              <a:ext uri="{FF2B5EF4-FFF2-40B4-BE49-F238E27FC236}">
                <a16:creationId xmlns:a16="http://schemas.microsoft.com/office/drawing/2014/main" id="{0186D2EB-5266-434F-A54B-0592100D3E1D}"/>
              </a:ext>
            </a:extLst>
          </p:cNvPr>
          <p:cNvSpPr>
            <a:spLocks noGrp="1"/>
          </p:cNvSpPr>
          <p:nvPr>
            <p:ph type="title"/>
          </p:nvPr>
        </p:nvSpPr>
        <p:spPr>
          <a:xfrm>
            <a:off x="457200" y="457200"/>
            <a:ext cx="9552432" cy="386079"/>
          </a:xfrm>
        </p:spPr>
        <p:txBody>
          <a:bodyPr>
            <a:noAutofit/>
          </a:bodyPr>
          <a:lstStyle/>
          <a:p>
            <a:pPr marR="0" rtl="0"/>
            <a:r>
              <a:rPr lang="en-US" b="0" dirty="0"/>
              <a:t>WHAT CAN WE DO WITH </a:t>
            </a:r>
            <a:r>
              <a:rPr lang="en-US" dirty="0"/>
              <a:t>PROCESSING</a:t>
            </a:r>
            <a:r>
              <a:rPr lang="en-US" b="0" dirty="0"/>
              <a:t> AT POINT OF NETWORK CAPTURE?</a:t>
            </a:r>
          </a:p>
        </p:txBody>
      </p:sp>
      <p:sp>
        <p:nvSpPr>
          <p:cNvPr id="9" name="TextBox 8">
            <a:extLst>
              <a:ext uri="{FF2B5EF4-FFF2-40B4-BE49-F238E27FC236}">
                <a16:creationId xmlns:a16="http://schemas.microsoft.com/office/drawing/2014/main" id="{CE5B8D44-3BC9-6B4A-81CE-97AB142F1AA1}"/>
              </a:ext>
            </a:extLst>
          </p:cNvPr>
          <p:cNvSpPr txBox="1"/>
          <p:nvPr/>
        </p:nvSpPr>
        <p:spPr>
          <a:xfrm>
            <a:off x="457195" y="4258553"/>
            <a:ext cx="5622808" cy="1754326"/>
          </a:xfrm>
          <a:prstGeom prst="rect">
            <a:avLst/>
          </a:prstGeom>
          <a:noFill/>
        </p:spPr>
        <p:txBody>
          <a:bodyPr wrap="square" lIns="228600" rIns="228600" rtlCol="0">
            <a:spAutoFit/>
          </a:bodyPr>
          <a:lstStyle/>
          <a:p>
            <a:pPr lvl="0"/>
            <a:r>
              <a:rPr lang="en-US" sz="2000" dirty="0">
                <a:solidFill>
                  <a:schemeClr val="bg1">
                    <a:lumMod val="50000"/>
                  </a:schemeClr>
                </a:solidFill>
                <a:latin typeface="Arial" panose="020B0604020202020204" pitchFamily="34" charset="0"/>
                <a:cs typeface="Arial" panose="020B0604020202020204" pitchFamily="34" charset="0"/>
              </a:rPr>
              <a:t>Participants, total volume, when, duration, ports (= </a:t>
            </a:r>
            <a:r>
              <a:rPr lang="en-US" sz="2000" i="1" dirty="0">
                <a:solidFill>
                  <a:schemeClr val="bg1">
                    <a:lumMod val="50000"/>
                  </a:schemeClr>
                </a:solidFill>
                <a:latin typeface="Arial" panose="020B0604020202020204" pitchFamily="34" charset="0"/>
                <a:cs typeface="Arial" panose="020B0604020202020204" pitchFamily="34" charset="0"/>
              </a:rPr>
              <a:t>service?</a:t>
            </a:r>
            <a:r>
              <a:rPr lang="en-US" sz="2000" dirty="0">
                <a:solidFill>
                  <a:schemeClr val="bg1">
                    <a:lumMod val="50000"/>
                  </a:schemeClr>
                </a:solidFill>
                <a:latin typeface="Arial" panose="020B0604020202020204" pitchFamily="34" charset="0"/>
                <a:cs typeface="Arial" panose="020B0604020202020204" pitchFamily="34" charset="0"/>
              </a:rPr>
              <a:t>)     … </a:t>
            </a:r>
            <a:r>
              <a:rPr lang="en-US" sz="2400" dirty="0">
                <a:solidFill>
                  <a:schemeClr val="bg1">
                    <a:lumMod val="50000"/>
                  </a:schemeClr>
                </a:solidFill>
                <a:latin typeface="Arial" panose="020B0604020202020204" pitchFamily="34" charset="0"/>
                <a:cs typeface="Arial" panose="020B0604020202020204" pitchFamily="34" charset="0"/>
              </a:rPr>
              <a:t>THAT’S ALL</a:t>
            </a:r>
            <a:br>
              <a:rPr lang="en-US" sz="2400" dirty="0">
                <a:solidFill>
                  <a:schemeClr val="bg1">
                    <a:lumMod val="50000"/>
                  </a:schemeClr>
                </a:solidFill>
                <a:latin typeface="Arial" panose="020B0604020202020204" pitchFamily="34" charset="0"/>
                <a:cs typeface="Arial" panose="020B0604020202020204" pitchFamily="34" charset="0"/>
              </a:rPr>
            </a:br>
            <a:endParaRPr lang="en-US" sz="2400" dirty="0">
              <a:solidFill>
                <a:schemeClr val="bg1">
                  <a:lumMod val="50000"/>
                </a:schemeClr>
              </a:solidFill>
              <a:latin typeface="Arial" panose="020B0604020202020204" pitchFamily="34" charset="0"/>
              <a:cs typeface="Arial" panose="020B0604020202020204" pitchFamily="34" charset="0"/>
            </a:endParaRPr>
          </a:p>
          <a:p>
            <a:pPr lvl="0"/>
            <a:r>
              <a:rPr lang="en-US" sz="2000" dirty="0">
                <a:solidFill>
                  <a:schemeClr val="bg1">
                    <a:lumMod val="50000"/>
                  </a:schemeClr>
                </a:solidFill>
                <a:latin typeface="Arial" panose="020B0604020202020204" pitchFamily="34" charset="0"/>
                <a:cs typeface="Arial" panose="020B0604020202020204" pitchFamily="34" charset="0"/>
              </a:rPr>
              <a:t>Missing: web server logs, email (SMTP/IMAP) logs, LDAP, DHCP, DNS, SSH login, VPN, ...</a:t>
            </a:r>
          </a:p>
        </p:txBody>
      </p:sp>
      <p:sp>
        <p:nvSpPr>
          <p:cNvPr id="13" name="Rectangle 12">
            <a:extLst>
              <a:ext uri="{FF2B5EF4-FFF2-40B4-BE49-F238E27FC236}">
                <a16:creationId xmlns:a16="http://schemas.microsoft.com/office/drawing/2014/main" id="{B4951A6F-32BF-FB4B-B348-14863C837B26}"/>
              </a:ext>
            </a:extLst>
          </p:cNvPr>
          <p:cNvSpPr/>
          <p:nvPr/>
        </p:nvSpPr>
        <p:spPr>
          <a:xfrm>
            <a:off x="9086910" y="4258553"/>
            <a:ext cx="2644837" cy="1233169"/>
          </a:xfrm>
          <a:prstGeom prst="rect">
            <a:avLst/>
          </a:prstGeom>
          <a:noFill/>
          <a:ln w="63500">
            <a:gradFill>
              <a:gsLst>
                <a:gs pos="0">
                  <a:srgbClr val="C00000"/>
                </a:gs>
                <a:gs pos="99000">
                  <a:srgbClr val="C0000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Rectangle 13">
            <a:extLst>
              <a:ext uri="{FF2B5EF4-FFF2-40B4-BE49-F238E27FC236}">
                <a16:creationId xmlns:a16="http://schemas.microsoft.com/office/drawing/2014/main" id="{482EE0FD-5E17-BD46-B564-95D6582E1694}"/>
              </a:ext>
            </a:extLst>
          </p:cNvPr>
          <p:cNvSpPr/>
          <p:nvPr/>
        </p:nvSpPr>
        <p:spPr>
          <a:xfrm>
            <a:off x="6210336" y="4258553"/>
            <a:ext cx="2651763" cy="1233169"/>
          </a:xfrm>
          <a:prstGeom prst="rect">
            <a:avLst/>
          </a:prstGeom>
          <a:noFill/>
          <a:ln w="63500">
            <a:gradFill>
              <a:gsLst>
                <a:gs pos="0">
                  <a:srgbClr val="00B050"/>
                </a:gs>
                <a:gs pos="100000">
                  <a:srgbClr val="00B05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5" name="TextBox 14">
            <a:extLst>
              <a:ext uri="{FF2B5EF4-FFF2-40B4-BE49-F238E27FC236}">
                <a16:creationId xmlns:a16="http://schemas.microsoft.com/office/drawing/2014/main" id="{5529A3F9-B970-6247-9E04-ACCAA1FBDEFF}"/>
              </a:ext>
            </a:extLst>
          </p:cNvPr>
          <p:cNvSpPr txBox="1"/>
          <p:nvPr/>
        </p:nvSpPr>
        <p:spPr>
          <a:xfrm>
            <a:off x="6210335" y="3558947"/>
            <a:ext cx="2651763"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PROS</a:t>
            </a:r>
            <a:endParaRPr lang="en-US" sz="2000" dirty="0"/>
          </a:p>
        </p:txBody>
      </p:sp>
      <p:sp>
        <p:nvSpPr>
          <p:cNvPr id="16" name="TextBox 15">
            <a:extLst>
              <a:ext uri="{FF2B5EF4-FFF2-40B4-BE49-F238E27FC236}">
                <a16:creationId xmlns:a16="http://schemas.microsoft.com/office/drawing/2014/main" id="{F36C6166-C584-0040-BF42-DDA3A92C09D9}"/>
              </a:ext>
            </a:extLst>
          </p:cNvPr>
          <p:cNvSpPr txBox="1"/>
          <p:nvPr/>
        </p:nvSpPr>
        <p:spPr>
          <a:xfrm>
            <a:off x="9110701" y="3558947"/>
            <a:ext cx="2333588"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CONS</a:t>
            </a:r>
            <a:endParaRPr lang="en-US" sz="2000" dirty="0"/>
          </a:p>
        </p:txBody>
      </p:sp>
      <p:sp>
        <p:nvSpPr>
          <p:cNvPr id="19" name="TextBox 18">
            <a:extLst>
              <a:ext uri="{FF2B5EF4-FFF2-40B4-BE49-F238E27FC236}">
                <a16:creationId xmlns:a16="http://schemas.microsoft.com/office/drawing/2014/main" id="{EB5716E0-AA58-2343-B45E-804F6868910F}"/>
              </a:ext>
            </a:extLst>
          </p:cNvPr>
          <p:cNvSpPr txBox="1"/>
          <p:nvPr/>
        </p:nvSpPr>
        <p:spPr>
          <a:xfrm>
            <a:off x="457195" y="3556615"/>
            <a:ext cx="2333587"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EXPORT</a:t>
            </a:r>
            <a:endParaRPr lang="en-US" sz="2000" dirty="0"/>
          </a:p>
        </p:txBody>
      </p:sp>
      <p:sp>
        <p:nvSpPr>
          <p:cNvPr id="22" name="TextBox 21">
            <a:extLst>
              <a:ext uri="{FF2B5EF4-FFF2-40B4-BE49-F238E27FC236}">
                <a16:creationId xmlns:a16="http://schemas.microsoft.com/office/drawing/2014/main" id="{0693ADA3-6919-204F-8012-1842072481DD}"/>
              </a:ext>
            </a:extLst>
          </p:cNvPr>
          <p:cNvSpPr txBox="1"/>
          <p:nvPr/>
        </p:nvSpPr>
        <p:spPr>
          <a:xfrm>
            <a:off x="441878" y="1419573"/>
            <a:ext cx="2677826" cy="630942"/>
          </a:xfrm>
          <a:prstGeom prst="rect">
            <a:avLst/>
          </a:prstGeom>
          <a:noFill/>
        </p:spPr>
        <p:txBody>
          <a:bodyPr wrap="square" lIns="228600" tIns="274320" rIns="91440" rtlCol="0">
            <a:spAutoFit/>
          </a:bodyPr>
          <a:lstStyle/>
          <a:p>
            <a:pPr lvl="0"/>
            <a:r>
              <a:rPr lang="en-US" sz="2000" dirty="0">
                <a:solidFill>
                  <a:schemeClr val="bg1"/>
                </a:solidFill>
                <a:latin typeface="Arial" panose="020B0604020202020204" pitchFamily="34" charset="0"/>
                <a:cs typeface="Arial" panose="020B0604020202020204" pitchFamily="34" charset="0"/>
              </a:rPr>
              <a:t>NETFLOW</a:t>
            </a:r>
            <a:endParaRPr lang="en-US" sz="2000" dirty="0">
              <a:solidFill>
                <a:schemeClr val="bg1"/>
              </a:solidFill>
            </a:endParaRPr>
          </a:p>
        </p:txBody>
      </p:sp>
      <p:pic>
        <p:nvPicPr>
          <p:cNvPr id="31" name="Picture 30">
            <a:extLst>
              <a:ext uri="{FF2B5EF4-FFF2-40B4-BE49-F238E27FC236}">
                <a16:creationId xmlns:a16="http://schemas.microsoft.com/office/drawing/2014/main" id="{14331FF0-766B-B042-A1C6-B736EACAC226}"/>
              </a:ext>
            </a:extLst>
          </p:cNvPr>
          <p:cNvPicPr>
            <a:picLocks noChangeAspect="1"/>
          </p:cNvPicPr>
          <p:nvPr/>
        </p:nvPicPr>
        <p:blipFill>
          <a:blip r:embed="rId2"/>
          <a:stretch>
            <a:fillRect/>
          </a:stretch>
        </p:blipFill>
        <p:spPr>
          <a:xfrm>
            <a:off x="5924318" y="2252933"/>
            <a:ext cx="5327120" cy="1232816"/>
          </a:xfrm>
          <a:prstGeom prst="rect">
            <a:avLst/>
          </a:prstGeom>
        </p:spPr>
      </p:pic>
      <p:sp>
        <p:nvSpPr>
          <p:cNvPr id="37" name="TextBox 36">
            <a:extLst>
              <a:ext uri="{FF2B5EF4-FFF2-40B4-BE49-F238E27FC236}">
                <a16:creationId xmlns:a16="http://schemas.microsoft.com/office/drawing/2014/main" id="{AD42B83C-DB40-594D-B06A-CB1BA761CDFC}"/>
              </a:ext>
            </a:extLst>
          </p:cNvPr>
          <p:cNvSpPr txBox="1"/>
          <p:nvPr/>
        </p:nvSpPr>
        <p:spPr>
          <a:xfrm>
            <a:off x="6210334" y="4185368"/>
            <a:ext cx="2667083" cy="2139047"/>
          </a:xfrm>
          <a:prstGeom prst="rect">
            <a:avLst/>
          </a:prstGeom>
          <a:noFill/>
        </p:spPr>
        <p:txBody>
          <a:bodyPr wrap="square" lIns="228600" tIns="274320" rIns="182880" rtlCol="0">
            <a:spAutoFit/>
          </a:bodyPr>
          <a:lstStyle/>
          <a:p>
            <a:r>
              <a:rPr lang="en-US" sz="2000" dirty="0">
                <a:solidFill>
                  <a:srgbClr val="00B050"/>
                </a:solidFill>
                <a:latin typeface="Arial" panose="020B0604020202020204" pitchFamily="34" charset="0"/>
                <a:cs typeface="Arial" panose="020B0604020202020204" pitchFamily="34" charset="0"/>
              </a:rPr>
              <a:t>Lightweight</a:t>
            </a:r>
            <a:br>
              <a:rPr lang="en-US" sz="2000" dirty="0">
                <a:solidFill>
                  <a:srgbClr val="00B050"/>
                </a:solidFill>
                <a:latin typeface="Arial" panose="020B0604020202020204" pitchFamily="34" charset="0"/>
                <a:cs typeface="Arial" panose="020B0604020202020204" pitchFamily="34" charset="0"/>
              </a:rPr>
            </a:br>
            <a:r>
              <a:rPr lang="en-US" sz="2000" dirty="0">
                <a:solidFill>
                  <a:schemeClr val="bg1">
                    <a:lumMod val="50000"/>
                  </a:schemeClr>
                </a:solidFill>
                <a:latin typeface="Arial" panose="020B0604020202020204" pitchFamily="34" charset="0"/>
                <a:cs typeface="Arial" panose="020B0604020202020204" pitchFamily="34" charset="0"/>
              </a:rPr>
              <a:t>network load; illuminates communication patterns</a:t>
            </a:r>
          </a:p>
          <a:p>
            <a:endParaRPr lang="en-US" dirty="0"/>
          </a:p>
        </p:txBody>
      </p:sp>
      <p:sp>
        <p:nvSpPr>
          <p:cNvPr id="38" name="TextBox 37">
            <a:extLst>
              <a:ext uri="{FF2B5EF4-FFF2-40B4-BE49-F238E27FC236}">
                <a16:creationId xmlns:a16="http://schemas.microsoft.com/office/drawing/2014/main" id="{11F14E35-4ABC-F246-91DA-190E8A68049F}"/>
              </a:ext>
            </a:extLst>
          </p:cNvPr>
          <p:cNvSpPr txBox="1"/>
          <p:nvPr/>
        </p:nvSpPr>
        <p:spPr>
          <a:xfrm>
            <a:off x="9095307" y="4185368"/>
            <a:ext cx="2651760" cy="1461939"/>
          </a:xfrm>
          <a:prstGeom prst="rect">
            <a:avLst/>
          </a:prstGeom>
          <a:noFill/>
        </p:spPr>
        <p:txBody>
          <a:bodyPr wrap="square" lIns="228600" tIns="27432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(very)</a:t>
            </a:r>
            <a:br>
              <a:rPr lang="en-US" sz="2000" dirty="0">
                <a:solidFill>
                  <a:schemeClr val="bg1">
                    <a:lumMod val="50000"/>
                  </a:schemeClr>
                </a:solidFill>
                <a:latin typeface="Arial" panose="020B0604020202020204" pitchFamily="34" charset="0"/>
                <a:cs typeface="Arial" panose="020B0604020202020204" pitchFamily="34" charset="0"/>
              </a:rPr>
            </a:br>
            <a:r>
              <a:rPr lang="en-US" sz="2000" dirty="0">
                <a:solidFill>
                  <a:srgbClr val="C00000"/>
                </a:solidFill>
                <a:latin typeface="Arial" panose="020B0604020202020204" pitchFamily="34" charset="0"/>
                <a:cs typeface="Arial" panose="020B0604020202020204" pitchFamily="34" charset="0"/>
              </a:rPr>
              <a:t>Limited visibility</a:t>
            </a:r>
          </a:p>
          <a:p>
            <a:pPr lvl="0"/>
            <a:endParaRPr lang="en-US" sz="1600" dirty="0">
              <a:latin typeface="Arial" panose="020B0604020202020204" pitchFamily="34" charset="0"/>
              <a:cs typeface="Arial" panose="020B0604020202020204" pitchFamily="34" charset="0"/>
            </a:endParaRPr>
          </a:p>
          <a:p>
            <a:endParaRPr lang="en-US" dirty="0"/>
          </a:p>
        </p:txBody>
      </p:sp>
      <p:pic>
        <p:nvPicPr>
          <p:cNvPr id="17" name="Picture 16">
            <a:extLst>
              <a:ext uri="{FF2B5EF4-FFF2-40B4-BE49-F238E27FC236}">
                <a16:creationId xmlns:a16="http://schemas.microsoft.com/office/drawing/2014/main" id="{2CD837CD-42CE-2F49-81FC-DD2F8A906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521" y="1529731"/>
            <a:ext cx="3003111" cy="794274"/>
          </a:xfrm>
          <a:prstGeom prst="rect">
            <a:avLst/>
          </a:prstGeom>
        </p:spPr>
      </p:pic>
    </p:spTree>
    <p:extLst>
      <p:ext uri="{BB962C8B-B14F-4D97-AF65-F5344CB8AC3E}">
        <p14:creationId xmlns:p14="http://schemas.microsoft.com/office/powerpoint/2010/main" val="338519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4A72CC3-9FAA-1940-8A97-A61302417217}"/>
              </a:ext>
            </a:extLst>
          </p:cNvPr>
          <p:cNvSpPr/>
          <p:nvPr/>
        </p:nvSpPr>
        <p:spPr>
          <a:xfrm>
            <a:off x="441878" y="1384596"/>
            <a:ext cx="11289870" cy="2259702"/>
          </a:xfrm>
          <a:prstGeom prst="rect">
            <a:avLst/>
          </a:prstGeom>
          <a:gradFill flip="none" rotWithShape="1">
            <a:gsLst>
              <a:gs pos="0">
                <a:srgbClr val="02A145"/>
              </a:gs>
              <a:gs pos="99000">
                <a:srgbClr val="92D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637E7-50C7-484F-B8E7-FC2538B3EB22}"/>
              </a:ext>
            </a:extLst>
          </p:cNvPr>
          <p:cNvSpPr/>
          <p:nvPr/>
        </p:nvSpPr>
        <p:spPr>
          <a:xfrm>
            <a:off x="457197" y="1366036"/>
            <a:ext cx="11274552" cy="411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02C5E6-9217-1B45-99A8-0FB4A5484781}"/>
              </a:ext>
            </a:extLst>
          </p:cNvPr>
          <p:cNvSpPr/>
          <p:nvPr/>
        </p:nvSpPr>
        <p:spPr>
          <a:xfrm>
            <a:off x="457196" y="1398884"/>
            <a:ext cx="11274552" cy="4101074"/>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 name="Title 1">
            <a:extLst>
              <a:ext uri="{FF2B5EF4-FFF2-40B4-BE49-F238E27FC236}">
                <a16:creationId xmlns:a16="http://schemas.microsoft.com/office/drawing/2014/main" id="{0186D2EB-5266-434F-A54B-0592100D3E1D}"/>
              </a:ext>
            </a:extLst>
          </p:cNvPr>
          <p:cNvSpPr>
            <a:spLocks noGrp="1"/>
          </p:cNvSpPr>
          <p:nvPr>
            <p:ph type="title"/>
          </p:nvPr>
        </p:nvSpPr>
        <p:spPr>
          <a:xfrm>
            <a:off x="457200" y="457200"/>
            <a:ext cx="9552432" cy="386079"/>
          </a:xfrm>
        </p:spPr>
        <p:txBody>
          <a:bodyPr>
            <a:noAutofit/>
          </a:bodyPr>
          <a:lstStyle/>
          <a:p>
            <a:pPr marR="0" rtl="0"/>
            <a:r>
              <a:rPr lang="en-US" b="0" dirty="0"/>
              <a:t>WHAT CAN WE DO WITH </a:t>
            </a:r>
            <a:r>
              <a:rPr lang="en-US" dirty="0"/>
              <a:t>PROCESSING</a:t>
            </a:r>
            <a:r>
              <a:rPr lang="en-US" b="0" dirty="0"/>
              <a:t> AT POINT OF NETWORK CAPTURE?</a:t>
            </a:r>
          </a:p>
        </p:txBody>
      </p:sp>
      <p:sp>
        <p:nvSpPr>
          <p:cNvPr id="9" name="TextBox 8">
            <a:extLst>
              <a:ext uri="{FF2B5EF4-FFF2-40B4-BE49-F238E27FC236}">
                <a16:creationId xmlns:a16="http://schemas.microsoft.com/office/drawing/2014/main" id="{CE5B8D44-3BC9-6B4A-81CE-97AB142F1AA1}"/>
              </a:ext>
            </a:extLst>
          </p:cNvPr>
          <p:cNvSpPr txBox="1"/>
          <p:nvPr/>
        </p:nvSpPr>
        <p:spPr>
          <a:xfrm>
            <a:off x="441878" y="4255068"/>
            <a:ext cx="4466297" cy="1877437"/>
          </a:xfrm>
          <a:prstGeom prst="rect">
            <a:avLst/>
          </a:prstGeom>
          <a:noFill/>
        </p:spPr>
        <p:txBody>
          <a:bodyPr wrap="square" lIns="228600" rIns="228600" rtlCol="0">
            <a:spAutoFit/>
          </a:bodyPr>
          <a:lstStyle/>
          <a:p>
            <a:pPr lvl="0"/>
            <a:r>
              <a:rPr lang="en-US" sz="2000" dirty="0">
                <a:solidFill>
                  <a:schemeClr val="bg2">
                    <a:lumMod val="50000"/>
                  </a:schemeClr>
                </a:solidFill>
                <a:latin typeface="Arial" panose="020B0604020202020204" pitchFamily="34" charset="0"/>
                <a:cs typeface="Arial" panose="020B0604020202020204" pitchFamily="34" charset="0"/>
              </a:rPr>
              <a:t>Alerts about detections of specific problems as they occur …</a:t>
            </a:r>
            <a:br>
              <a:rPr lang="en-US" sz="2000" dirty="0">
                <a:solidFill>
                  <a:schemeClr val="bg2">
                    <a:lumMod val="50000"/>
                  </a:schemeClr>
                </a:solidFill>
                <a:latin typeface="Arial" panose="020B0604020202020204" pitchFamily="34" charset="0"/>
                <a:cs typeface="Arial" panose="020B0604020202020204" pitchFamily="34" charset="0"/>
              </a:rPr>
            </a:br>
            <a:endParaRPr lang="en-US" sz="2000" dirty="0">
              <a:solidFill>
                <a:schemeClr val="bg2">
                  <a:lumMod val="50000"/>
                </a:schemeClr>
              </a:solidFill>
              <a:latin typeface="Arial" panose="020B0604020202020204" pitchFamily="34" charset="0"/>
              <a:cs typeface="Arial" panose="020B0604020202020204" pitchFamily="34" charset="0"/>
            </a:endParaRPr>
          </a:p>
          <a:p>
            <a:pPr lvl="0"/>
            <a:r>
              <a:rPr lang="en-US" sz="2000" dirty="0">
                <a:solidFill>
                  <a:schemeClr val="bg2">
                    <a:lumMod val="50000"/>
                  </a:schemeClr>
                </a:solidFill>
                <a:latin typeface="Arial" panose="020B0604020202020204" pitchFamily="34" charset="0"/>
                <a:cs typeface="Arial" panose="020B0604020202020204" pitchFamily="34" charset="0"/>
              </a:rPr>
              <a:t>… plus immediate context</a:t>
            </a:r>
            <a:endParaRPr lang="en-US" sz="2000" dirty="0">
              <a:latin typeface="Arial" panose="020B0604020202020204" pitchFamily="34" charset="0"/>
              <a:cs typeface="Arial" panose="020B0604020202020204" pitchFamily="34" charset="0"/>
            </a:endParaRPr>
          </a:p>
          <a:p>
            <a:pPr lvl="0"/>
            <a:endParaRPr lang="en-US" dirty="0">
              <a:latin typeface="Arial" panose="020B0604020202020204" pitchFamily="34" charset="0"/>
              <a:cs typeface="Arial" panose="020B0604020202020204" pitchFamily="34" charset="0"/>
            </a:endParaRPr>
          </a:p>
          <a:p>
            <a:endParaRPr lang="en-US" dirty="0"/>
          </a:p>
        </p:txBody>
      </p:sp>
      <p:sp>
        <p:nvSpPr>
          <p:cNvPr id="13" name="Rectangle 12">
            <a:extLst>
              <a:ext uri="{FF2B5EF4-FFF2-40B4-BE49-F238E27FC236}">
                <a16:creationId xmlns:a16="http://schemas.microsoft.com/office/drawing/2014/main" id="{B4951A6F-32BF-FB4B-B348-14863C837B26}"/>
              </a:ext>
            </a:extLst>
          </p:cNvPr>
          <p:cNvSpPr/>
          <p:nvPr/>
        </p:nvSpPr>
        <p:spPr>
          <a:xfrm>
            <a:off x="8217482" y="4255068"/>
            <a:ext cx="3369915" cy="1233169"/>
          </a:xfrm>
          <a:prstGeom prst="rect">
            <a:avLst/>
          </a:prstGeom>
          <a:noFill/>
          <a:ln w="63500">
            <a:gradFill>
              <a:gsLst>
                <a:gs pos="0">
                  <a:srgbClr val="C00000"/>
                </a:gs>
                <a:gs pos="99000">
                  <a:srgbClr val="C0000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Rectangle 13">
            <a:extLst>
              <a:ext uri="{FF2B5EF4-FFF2-40B4-BE49-F238E27FC236}">
                <a16:creationId xmlns:a16="http://schemas.microsoft.com/office/drawing/2014/main" id="{482EE0FD-5E17-BD46-B564-95D6582E1694}"/>
              </a:ext>
            </a:extLst>
          </p:cNvPr>
          <p:cNvSpPr/>
          <p:nvPr/>
        </p:nvSpPr>
        <p:spPr>
          <a:xfrm>
            <a:off x="5340908" y="4255068"/>
            <a:ext cx="2651763" cy="1233169"/>
          </a:xfrm>
          <a:prstGeom prst="rect">
            <a:avLst/>
          </a:prstGeom>
          <a:noFill/>
          <a:ln w="63500">
            <a:gradFill>
              <a:gsLst>
                <a:gs pos="0">
                  <a:srgbClr val="00B050"/>
                </a:gs>
                <a:gs pos="100000">
                  <a:srgbClr val="00B05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5" name="TextBox 14">
            <a:extLst>
              <a:ext uri="{FF2B5EF4-FFF2-40B4-BE49-F238E27FC236}">
                <a16:creationId xmlns:a16="http://schemas.microsoft.com/office/drawing/2014/main" id="{5529A3F9-B970-6247-9E04-ACCAA1FBDEFF}"/>
              </a:ext>
            </a:extLst>
          </p:cNvPr>
          <p:cNvSpPr txBox="1"/>
          <p:nvPr/>
        </p:nvSpPr>
        <p:spPr>
          <a:xfrm>
            <a:off x="5340907" y="3555462"/>
            <a:ext cx="2651763"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PROS</a:t>
            </a:r>
            <a:endParaRPr lang="en-US" sz="2000" dirty="0"/>
          </a:p>
        </p:txBody>
      </p:sp>
      <p:sp>
        <p:nvSpPr>
          <p:cNvPr id="16" name="TextBox 15">
            <a:extLst>
              <a:ext uri="{FF2B5EF4-FFF2-40B4-BE49-F238E27FC236}">
                <a16:creationId xmlns:a16="http://schemas.microsoft.com/office/drawing/2014/main" id="{F36C6166-C584-0040-BF42-DDA3A92C09D9}"/>
              </a:ext>
            </a:extLst>
          </p:cNvPr>
          <p:cNvSpPr txBox="1"/>
          <p:nvPr/>
        </p:nvSpPr>
        <p:spPr>
          <a:xfrm>
            <a:off x="8241273" y="3555462"/>
            <a:ext cx="2333588"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CONS</a:t>
            </a:r>
            <a:endParaRPr lang="en-US" sz="2000" dirty="0"/>
          </a:p>
        </p:txBody>
      </p:sp>
      <p:sp>
        <p:nvSpPr>
          <p:cNvPr id="19" name="TextBox 18">
            <a:extLst>
              <a:ext uri="{FF2B5EF4-FFF2-40B4-BE49-F238E27FC236}">
                <a16:creationId xmlns:a16="http://schemas.microsoft.com/office/drawing/2014/main" id="{EB5716E0-AA58-2343-B45E-804F6868910F}"/>
              </a:ext>
            </a:extLst>
          </p:cNvPr>
          <p:cNvSpPr txBox="1"/>
          <p:nvPr/>
        </p:nvSpPr>
        <p:spPr>
          <a:xfrm>
            <a:off x="457195" y="3553130"/>
            <a:ext cx="2333587"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EXPORT</a:t>
            </a:r>
            <a:endParaRPr lang="en-US" sz="2000" dirty="0"/>
          </a:p>
        </p:txBody>
      </p:sp>
      <p:sp>
        <p:nvSpPr>
          <p:cNvPr id="22" name="TextBox 21">
            <a:extLst>
              <a:ext uri="{FF2B5EF4-FFF2-40B4-BE49-F238E27FC236}">
                <a16:creationId xmlns:a16="http://schemas.microsoft.com/office/drawing/2014/main" id="{0693ADA3-6919-204F-8012-1842072481DD}"/>
              </a:ext>
            </a:extLst>
          </p:cNvPr>
          <p:cNvSpPr txBox="1"/>
          <p:nvPr/>
        </p:nvSpPr>
        <p:spPr>
          <a:xfrm>
            <a:off x="441878" y="1384596"/>
            <a:ext cx="4466298" cy="1246495"/>
          </a:xfrm>
          <a:prstGeom prst="rect">
            <a:avLst/>
          </a:prstGeom>
          <a:noFill/>
        </p:spPr>
        <p:txBody>
          <a:bodyPr wrap="square" lIns="228600" tIns="274320" rIns="91440" rtlCol="0">
            <a:spAutoFit/>
          </a:bodyPr>
          <a:lstStyle/>
          <a:p>
            <a:r>
              <a:rPr lang="en-US" sz="2000" dirty="0">
                <a:solidFill>
                  <a:schemeClr val="bg1"/>
                </a:solidFill>
                <a:latin typeface="Arial" panose="020B0604020202020204" pitchFamily="34" charset="0"/>
                <a:cs typeface="Arial" panose="020B0604020202020204" pitchFamily="34" charset="0"/>
              </a:rPr>
              <a:t>INTRUSION DETECTION: SURICATA / FIREEYE /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PALO ALTO NETWORKS / ETC.</a:t>
            </a:r>
          </a:p>
        </p:txBody>
      </p:sp>
      <p:pic>
        <p:nvPicPr>
          <p:cNvPr id="25" name="Picture 24">
            <a:extLst>
              <a:ext uri="{FF2B5EF4-FFF2-40B4-BE49-F238E27FC236}">
                <a16:creationId xmlns:a16="http://schemas.microsoft.com/office/drawing/2014/main" id="{C28E5858-2290-1F42-A320-626F120FA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817" y="1669601"/>
            <a:ext cx="4407356" cy="1616538"/>
          </a:xfrm>
          <a:prstGeom prst="rect">
            <a:avLst/>
          </a:prstGeom>
        </p:spPr>
      </p:pic>
      <p:sp>
        <p:nvSpPr>
          <p:cNvPr id="34" name="TextBox 33">
            <a:extLst>
              <a:ext uri="{FF2B5EF4-FFF2-40B4-BE49-F238E27FC236}">
                <a16:creationId xmlns:a16="http://schemas.microsoft.com/office/drawing/2014/main" id="{A2FFD530-0229-634B-980E-809361A819CA}"/>
              </a:ext>
            </a:extLst>
          </p:cNvPr>
          <p:cNvSpPr txBox="1"/>
          <p:nvPr/>
        </p:nvSpPr>
        <p:spPr>
          <a:xfrm>
            <a:off x="5325587" y="4106933"/>
            <a:ext cx="2667083" cy="2139047"/>
          </a:xfrm>
          <a:prstGeom prst="rect">
            <a:avLst/>
          </a:prstGeom>
          <a:noFill/>
        </p:spPr>
        <p:txBody>
          <a:bodyPr wrap="square" lIns="228600" tIns="27432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Can </a:t>
            </a:r>
            <a:r>
              <a:rPr lang="en-US" sz="2000" dirty="0">
                <a:solidFill>
                  <a:srgbClr val="02A145"/>
                </a:solidFill>
                <a:latin typeface="Arial" panose="020B0604020202020204" pitchFamily="34" charset="0"/>
                <a:cs typeface="Arial" panose="020B0604020202020204" pitchFamily="34" charset="0"/>
              </a:rPr>
              <a:t>find/block </a:t>
            </a:r>
            <a:r>
              <a:rPr lang="en-US" sz="2000" dirty="0">
                <a:solidFill>
                  <a:schemeClr val="bg1">
                    <a:lumMod val="50000"/>
                  </a:schemeClr>
                </a:solidFill>
                <a:latin typeface="Arial" panose="020B0604020202020204" pitchFamily="34" charset="0"/>
                <a:cs typeface="Arial" panose="020B0604020202020204" pitchFamily="34" charset="0"/>
              </a:rPr>
              <a:t>specific problems as they occur; </a:t>
            </a:r>
            <a:br>
              <a:rPr lang="en-US" sz="2000" dirty="0">
                <a:solidFill>
                  <a:schemeClr val="bg1">
                    <a:lumMod val="50000"/>
                  </a:schemeClr>
                </a:solidFill>
                <a:latin typeface="Arial" panose="020B0604020202020204" pitchFamily="34" charset="0"/>
                <a:cs typeface="Arial" panose="020B0604020202020204" pitchFamily="34" charset="0"/>
              </a:rPr>
            </a:br>
            <a:r>
              <a:rPr lang="en-US" sz="2000" dirty="0">
                <a:solidFill>
                  <a:schemeClr val="bg1">
                    <a:lumMod val="50000"/>
                  </a:schemeClr>
                </a:solidFill>
                <a:latin typeface="Arial" panose="020B0604020202020204" pitchFamily="34" charset="0"/>
                <a:cs typeface="Arial" panose="020B0604020202020204" pitchFamily="34" charset="0"/>
              </a:rPr>
              <a:t>very lightweight network load</a:t>
            </a:r>
          </a:p>
          <a:p>
            <a:endParaRPr lang="en-US" dirty="0"/>
          </a:p>
        </p:txBody>
      </p:sp>
      <p:sp>
        <p:nvSpPr>
          <p:cNvPr id="35" name="TextBox 34">
            <a:extLst>
              <a:ext uri="{FF2B5EF4-FFF2-40B4-BE49-F238E27FC236}">
                <a16:creationId xmlns:a16="http://schemas.microsoft.com/office/drawing/2014/main" id="{3BF9223E-4FF0-4743-B580-F08F3F778798}"/>
              </a:ext>
            </a:extLst>
          </p:cNvPr>
          <p:cNvSpPr txBox="1"/>
          <p:nvPr/>
        </p:nvSpPr>
        <p:spPr>
          <a:xfrm>
            <a:off x="8210559" y="4121221"/>
            <a:ext cx="3361519" cy="2108269"/>
          </a:xfrm>
          <a:prstGeom prst="rect">
            <a:avLst/>
          </a:prstGeom>
          <a:noFill/>
        </p:spPr>
        <p:txBody>
          <a:bodyPr wrap="square" lIns="228600" tIns="27432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Control devices ⇒</a:t>
            </a:r>
            <a:br>
              <a:rPr lang="en-US" sz="2000" dirty="0">
                <a:solidFill>
                  <a:schemeClr val="bg1">
                    <a:lumMod val="50000"/>
                  </a:schemeClr>
                </a:solidFill>
                <a:latin typeface="Arial" panose="020B0604020202020204" pitchFamily="34" charset="0"/>
                <a:cs typeface="Arial" panose="020B0604020202020204" pitchFamily="34" charset="0"/>
              </a:rPr>
            </a:br>
            <a:r>
              <a:rPr lang="en-US" sz="2000" dirty="0">
                <a:solidFill>
                  <a:srgbClr val="C00000"/>
                </a:solidFill>
                <a:latin typeface="Arial" panose="020B0604020202020204" pitchFamily="34" charset="0"/>
                <a:cs typeface="Arial" panose="020B0604020202020204" pitchFamily="34" charset="0"/>
              </a:rPr>
              <a:t>no</a:t>
            </a:r>
            <a:r>
              <a:rPr lang="en-US" sz="2000" dirty="0">
                <a:solidFill>
                  <a:schemeClr val="bg1">
                    <a:lumMod val="50000"/>
                  </a:schemeClr>
                </a:solidFill>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illumination</a:t>
            </a:r>
            <a:r>
              <a:rPr lang="en-US" sz="2000" dirty="0">
                <a:solidFill>
                  <a:schemeClr val="bg1">
                    <a:lumMod val="50000"/>
                  </a:schemeClr>
                </a:solidFill>
                <a:latin typeface="Arial" panose="020B0604020202020204" pitchFamily="34" charset="0"/>
                <a:cs typeface="Arial" panose="020B0604020202020204" pitchFamily="34" charset="0"/>
              </a:rPr>
              <a:t> of </a:t>
            </a:r>
            <a:r>
              <a:rPr lang="en-US" sz="2000" b="1" dirty="0">
                <a:solidFill>
                  <a:schemeClr val="bg1">
                    <a:lumMod val="50000"/>
                  </a:schemeClr>
                </a:solidFill>
                <a:latin typeface="Arial" panose="020B0604020202020204" pitchFamily="34" charset="0"/>
                <a:cs typeface="Arial" panose="020B0604020202020204" pitchFamily="34" charset="0"/>
              </a:rPr>
              <a:t>general activity </a:t>
            </a:r>
            <a:r>
              <a:rPr lang="en-US" sz="2000" dirty="0">
                <a:solidFill>
                  <a:schemeClr val="bg1">
                    <a:lumMod val="50000"/>
                  </a:schemeClr>
                </a:solidFill>
                <a:latin typeface="Arial" panose="020B0604020202020204" pitchFamily="34" charset="0"/>
                <a:cs typeface="Arial" panose="020B0604020202020204" pitchFamily="34" charset="0"/>
              </a:rPr>
              <a:t>vital for subsequent investigations</a:t>
            </a:r>
            <a:br>
              <a:rPr lang="en-US" sz="2000"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(incident response,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forensics, threat hunting)</a:t>
            </a:r>
          </a:p>
        </p:txBody>
      </p:sp>
    </p:spTree>
    <p:extLst>
      <p:ext uri="{BB962C8B-B14F-4D97-AF65-F5344CB8AC3E}">
        <p14:creationId xmlns:p14="http://schemas.microsoft.com/office/powerpoint/2010/main" val="122951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15" grpId="0"/>
      <p:bldP spid="16" grpId="0"/>
      <p:bldP spid="19"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43E67EAA-27E0-1244-867F-07ED032947B3}"/>
              </a:ext>
            </a:extLst>
          </p:cNvPr>
          <p:cNvSpPr/>
          <p:nvPr/>
        </p:nvSpPr>
        <p:spPr>
          <a:xfrm>
            <a:off x="441878" y="1384596"/>
            <a:ext cx="11289870" cy="2259702"/>
          </a:xfrm>
          <a:prstGeom prst="rect">
            <a:avLst/>
          </a:prstGeom>
          <a:gradFill flip="none" rotWithShape="1">
            <a:gsLst>
              <a:gs pos="0">
                <a:srgbClr val="2EA9C8"/>
              </a:gs>
              <a:gs pos="99000">
                <a:srgbClr val="00B0F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6BEEF6B-B287-A242-9C32-48300CEC15A7}"/>
              </a:ext>
            </a:extLst>
          </p:cNvPr>
          <p:cNvSpPr/>
          <p:nvPr/>
        </p:nvSpPr>
        <p:spPr>
          <a:xfrm>
            <a:off x="457196" y="1394829"/>
            <a:ext cx="11274552" cy="4101074"/>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2" name="Rectangle 11">
            <a:extLst>
              <a:ext uri="{FF2B5EF4-FFF2-40B4-BE49-F238E27FC236}">
                <a16:creationId xmlns:a16="http://schemas.microsoft.com/office/drawing/2014/main" id="{007637E7-50C7-484F-B8E7-FC2538B3EB22}"/>
              </a:ext>
            </a:extLst>
          </p:cNvPr>
          <p:cNvSpPr/>
          <p:nvPr/>
        </p:nvSpPr>
        <p:spPr>
          <a:xfrm>
            <a:off x="457197" y="1926868"/>
            <a:ext cx="11274552" cy="411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6D2EB-5266-434F-A54B-0592100D3E1D}"/>
              </a:ext>
            </a:extLst>
          </p:cNvPr>
          <p:cNvSpPr>
            <a:spLocks noGrp="1"/>
          </p:cNvSpPr>
          <p:nvPr>
            <p:ph type="title"/>
          </p:nvPr>
        </p:nvSpPr>
        <p:spPr>
          <a:xfrm>
            <a:off x="457200" y="457200"/>
            <a:ext cx="9552432" cy="386079"/>
          </a:xfrm>
        </p:spPr>
        <p:txBody>
          <a:bodyPr>
            <a:noAutofit/>
          </a:bodyPr>
          <a:lstStyle/>
          <a:p>
            <a:pPr marR="0" rtl="0"/>
            <a:r>
              <a:rPr lang="en-US" b="0" dirty="0"/>
              <a:t>WHAT CAN WE DO WITH </a:t>
            </a:r>
            <a:r>
              <a:rPr lang="en-US" dirty="0"/>
              <a:t>PROCESSING</a:t>
            </a:r>
            <a:r>
              <a:rPr lang="en-US" b="0" dirty="0"/>
              <a:t> AT POINT OF NETWORK CAPTURE?</a:t>
            </a:r>
          </a:p>
        </p:txBody>
      </p:sp>
      <p:sp>
        <p:nvSpPr>
          <p:cNvPr id="9" name="TextBox 8">
            <a:extLst>
              <a:ext uri="{FF2B5EF4-FFF2-40B4-BE49-F238E27FC236}">
                <a16:creationId xmlns:a16="http://schemas.microsoft.com/office/drawing/2014/main" id="{CE5B8D44-3BC9-6B4A-81CE-97AB142F1AA1}"/>
              </a:ext>
            </a:extLst>
          </p:cNvPr>
          <p:cNvSpPr txBox="1"/>
          <p:nvPr/>
        </p:nvSpPr>
        <p:spPr>
          <a:xfrm>
            <a:off x="457195" y="4260151"/>
            <a:ext cx="3499949" cy="1631216"/>
          </a:xfrm>
          <a:prstGeom prst="rect">
            <a:avLst/>
          </a:prstGeom>
          <a:noFill/>
        </p:spPr>
        <p:txBody>
          <a:bodyPr wrap="square" lIns="228600" rIns="228600" rtlCol="0">
            <a:spAutoFit/>
          </a:bodyPr>
          <a:lstStyle/>
          <a:p>
            <a:pPr lvl="0"/>
            <a:r>
              <a:rPr lang="en-US" sz="2000" dirty="0">
                <a:solidFill>
                  <a:schemeClr val="bg1">
                    <a:lumMod val="50000"/>
                  </a:schemeClr>
                </a:solidFill>
                <a:latin typeface="Arial" panose="020B0604020202020204" pitchFamily="34" charset="0"/>
                <a:cs typeface="Arial" panose="020B0604020202020204" pitchFamily="34" charset="0"/>
              </a:rPr>
              <a:t>General-purpose, in-depth packet processing for visibility</a:t>
            </a:r>
          </a:p>
          <a:p>
            <a:pPr lvl="0"/>
            <a:r>
              <a:rPr lang="en-US" sz="2000" dirty="0">
                <a:solidFill>
                  <a:schemeClr val="bg1">
                    <a:lumMod val="50000"/>
                  </a:schemeClr>
                </a:solidFill>
                <a:latin typeface="Arial" panose="020B0604020202020204" pitchFamily="34" charset="0"/>
                <a:cs typeface="Arial" panose="020B0604020202020204" pitchFamily="34" charset="0"/>
              </a:rPr>
              <a:t>⇒</a:t>
            </a:r>
          </a:p>
          <a:p>
            <a:pPr lvl="0"/>
            <a:r>
              <a:rPr lang="en-US" sz="2000" dirty="0">
                <a:solidFill>
                  <a:schemeClr val="bg1">
                    <a:lumMod val="50000"/>
                  </a:schemeClr>
                </a:solidFill>
                <a:latin typeface="Arial" panose="020B0604020202020204" pitchFamily="34" charset="0"/>
                <a:cs typeface="Arial" panose="020B0604020202020204" pitchFamily="34" charset="0"/>
              </a:rPr>
              <a:t>Extensive activity logs</a:t>
            </a:r>
          </a:p>
        </p:txBody>
      </p:sp>
      <p:sp>
        <p:nvSpPr>
          <p:cNvPr id="13" name="Rectangle 12">
            <a:extLst>
              <a:ext uri="{FF2B5EF4-FFF2-40B4-BE49-F238E27FC236}">
                <a16:creationId xmlns:a16="http://schemas.microsoft.com/office/drawing/2014/main" id="{B4951A6F-32BF-FB4B-B348-14863C837B26}"/>
              </a:ext>
            </a:extLst>
          </p:cNvPr>
          <p:cNvSpPr/>
          <p:nvPr/>
        </p:nvSpPr>
        <p:spPr>
          <a:xfrm>
            <a:off x="7842725" y="4260152"/>
            <a:ext cx="3190033" cy="1233169"/>
          </a:xfrm>
          <a:prstGeom prst="rect">
            <a:avLst/>
          </a:prstGeom>
          <a:noFill/>
          <a:ln w="63500">
            <a:gradFill>
              <a:gsLst>
                <a:gs pos="0">
                  <a:srgbClr val="C00000"/>
                </a:gs>
                <a:gs pos="99000">
                  <a:srgbClr val="C0000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Rectangle 13">
            <a:extLst>
              <a:ext uri="{FF2B5EF4-FFF2-40B4-BE49-F238E27FC236}">
                <a16:creationId xmlns:a16="http://schemas.microsoft.com/office/drawing/2014/main" id="{482EE0FD-5E17-BD46-B564-95D6582E1694}"/>
              </a:ext>
            </a:extLst>
          </p:cNvPr>
          <p:cNvSpPr/>
          <p:nvPr/>
        </p:nvSpPr>
        <p:spPr>
          <a:xfrm>
            <a:off x="4966151" y="4260152"/>
            <a:ext cx="2651763" cy="1233169"/>
          </a:xfrm>
          <a:prstGeom prst="rect">
            <a:avLst/>
          </a:prstGeom>
          <a:noFill/>
          <a:ln w="63500">
            <a:gradFill>
              <a:gsLst>
                <a:gs pos="0">
                  <a:srgbClr val="00B050"/>
                </a:gs>
                <a:gs pos="100000">
                  <a:srgbClr val="00B05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5" name="TextBox 14">
            <a:extLst>
              <a:ext uri="{FF2B5EF4-FFF2-40B4-BE49-F238E27FC236}">
                <a16:creationId xmlns:a16="http://schemas.microsoft.com/office/drawing/2014/main" id="{5529A3F9-B970-6247-9E04-ACCAA1FBDEFF}"/>
              </a:ext>
            </a:extLst>
          </p:cNvPr>
          <p:cNvSpPr txBox="1"/>
          <p:nvPr/>
        </p:nvSpPr>
        <p:spPr>
          <a:xfrm>
            <a:off x="4966150" y="3560546"/>
            <a:ext cx="2651763"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PROS</a:t>
            </a:r>
            <a:endParaRPr lang="en-US" sz="2000" dirty="0"/>
          </a:p>
        </p:txBody>
      </p:sp>
      <p:sp>
        <p:nvSpPr>
          <p:cNvPr id="16" name="TextBox 15">
            <a:extLst>
              <a:ext uri="{FF2B5EF4-FFF2-40B4-BE49-F238E27FC236}">
                <a16:creationId xmlns:a16="http://schemas.microsoft.com/office/drawing/2014/main" id="{F36C6166-C584-0040-BF42-DDA3A92C09D9}"/>
              </a:ext>
            </a:extLst>
          </p:cNvPr>
          <p:cNvSpPr txBox="1"/>
          <p:nvPr/>
        </p:nvSpPr>
        <p:spPr>
          <a:xfrm>
            <a:off x="7866516" y="3560546"/>
            <a:ext cx="2333588"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CONS</a:t>
            </a:r>
            <a:endParaRPr lang="en-US" sz="2000" dirty="0"/>
          </a:p>
        </p:txBody>
      </p:sp>
      <p:sp>
        <p:nvSpPr>
          <p:cNvPr id="19" name="TextBox 18">
            <a:extLst>
              <a:ext uri="{FF2B5EF4-FFF2-40B4-BE49-F238E27FC236}">
                <a16:creationId xmlns:a16="http://schemas.microsoft.com/office/drawing/2014/main" id="{EB5716E0-AA58-2343-B45E-804F6868910F}"/>
              </a:ext>
            </a:extLst>
          </p:cNvPr>
          <p:cNvSpPr txBox="1"/>
          <p:nvPr/>
        </p:nvSpPr>
        <p:spPr>
          <a:xfrm>
            <a:off x="457195" y="3558214"/>
            <a:ext cx="2333587" cy="630942"/>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EXPORT</a:t>
            </a:r>
            <a:endParaRPr lang="en-US" sz="2000" dirty="0"/>
          </a:p>
        </p:txBody>
      </p:sp>
      <p:pic>
        <p:nvPicPr>
          <p:cNvPr id="24" name="Picture 23">
            <a:extLst>
              <a:ext uri="{FF2B5EF4-FFF2-40B4-BE49-F238E27FC236}">
                <a16:creationId xmlns:a16="http://schemas.microsoft.com/office/drawing/2014/main" id="{62CAB67C-7538-A24F-8504-A0D7CED00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848" y="1681624"/>
            <a:ext cx="4381651" cy="1607111"/>
          </a:xfrm>
          <a:prstGeom prst="rect">
            <a:avLst/>
          </a:prstGeom>
        </p:spPr>
      </p:pic>
      <p:grpSp>
        <p:nvGrpSpPr>
          <p:cNvPr id="10" name="Group 9">
            <a:extLst>
              <a:ext uri="{FF2B5EF4-FFF2-40B4-BE49-F238E27FC236}">
                <a16:creationId xmlns:a16="http://schemas.microsoft.com/office/drawing/2014/main" id="{ABD87875-51FD-994B-AC36-7D92077591F9}"/>
              </a:ext>
            </a:extLst>
          </p:cNvPr>
          <p:cNvGrpSpPr/>
          <p:nvPr/>
        </p:nvGrpSpPr>
        <p:grpSpPr>
          <a:xfrm>
            <a:off x="6775778" y="2266521"/>
            <a:ext cx="543622" cy="996038"/>
            <a:chOff x="6824546" y="2643841"/>
            <a:chExt cx="543622" cy="996038"/>
          </a:xfrm>
        </p:grpSpPr>
        <p:grpSp>
          <p:nvGrpSpPr>
            <p:cNvPr id="8" name="Group 7">
              <a:extLst>
                <a:ext uri="{FF2B5EF4-FFF2-40B4-BE49-F238E27FC236}">
                  <a16:creationId xmlns:a16="http://schemas.microsoft.com/office/drawing/2014/main" id="{8685736A-8ECA-0143-89E7-CDB37C4F1FA5}"/>
                </a:ext>
              </a:extLst>
            </p:cNvPr>
            <p:cNvGrpSpPr/>
            <p:nvPr/>
          </p:nvGrpSpPr>
          <p:grpSpPr>
            <a:xfrm>
              <a:off x="6824546" y="2643841"/>
              <a:ext cx="543622" cy="215444"/>
              <a:chOff x="6824546" y="2643841"/>
              <a:chExt cx="543622" cy="215444"/>
            </a:xfrm>
          </p:grpSpPr>
          <p:sp>
            <p:nvSpPr>
              <p:cNvPr id="5" name="Oval 4">
                <a:extLst>
                  <a:ext uri="{FF2B5EF4-FFF2-40B4-BE49-F238E27FC236}">
                    <a16:creationId xmlns:a16="http://schemas.microsoft.com/office/drawing/2014/main" id="{F633FF63-5F5C-8D47-9ACE-69E712FBB755}"/>
                  </a:ext>
                </a:extLst>
              </p:cNvPr>
              <p:cNvSpPr/>
              <p:nvPr/>
            </p:nvSpPr>
            <p:spPr>
              <a:xfrm>
                <a:off x="6824546" y="2715322"/>
                <a:ext cx="83634" cy="83634"/>
              </a:xfrm>
              <a:prstGeom prst="ellipse">
                <a:avLst/>
              </a:prstGeom>
              <a:solidFill>
                <a:srgbClr val="2A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B1C730-524D-D349-8BE1-4A0B2DF23905}"/>
                  </a:ext>
                </a:extLst>
              </p:cNvPr>
              <p:cNvSpPr txBox="1"/>
              <p:nvPr/>
            </p:nvSpPr>
            <p:spPr>
              <a:xfrm>
                <a:off x="6866363" y="2643841"/>
                <a:ext cx="501805" cy="215444"/>
              </a:xfrm>
              <a:prstGeom prst="rect">
                <a:avLst/>
              </a:prstGeom>
              <a:noFill/>
            </p:spPr>
            <p:txBody>
              <a:bodyPr wrap="square" rtlCol="0">
                <a:spAutoFit/>
              </a:bodyPr>
              <a:lstStyle/>
              <a:p>
                <a:r>
                  <a:rPr lang="en-US" sz="800" dirty="0"/>
                  <a:t>conn</a:t>
                </a:r>
              </a:p>
            </p:txBody>
          </p:sp>
        </p:grpSp>
        <p:grpSp>
          <p:nvGrpSpPr>
            <p:cNvPr id="26" name="Group 25">
              <a:extLst>
                <a:ext uri="{FF2B5EF4-FFF2-40B4-BE49-F238E27FC236}">
                  <a16:creationId xmlns:a16="http://schemas.microsoft.com/office/drawing/2014/main" id="{0C7DF440-ECBC-D64C-9EF6-E9CBFEC0B2F6}"/>
                </a:ext>
              </a:extLst>
            </p:cNvPr>
            <p:cNvGrpSpPr/>
            <p:nvPr/>
          </p:nvGrpSpPr>
          <p:grpSpPr>
            <a:xfrm>
              <a:off x="6824546" y="2773940"/>
              <a:ext cx="543622" cy="215444"/>
              <a:chOff x="6824546" y="2643841"/>
              <a:chExt cx="543622" cy="215444"/>
            </a:xfrm>
          </p:grpSpPr>
          <p:sp>
            <p:nvSpPr>
              <p:cNvPr id="27" name="Oval 26">
                <a:extLst>
                  <a:ext uri="{FF2B5EF4-FFF2-40B4-BE49-F238E27FC236}">
                    <a16:creationId xmlns:a16="http://schemas.microsoft.com/office/drawing/2014/main" id="{7D1ECE61-50C0-D24A-9E6E-0502BBFFB122}"/>
                  </a:ext>
                </a:extLst>
              </p:cNvPr>
              <p:cNvSpPr/>
              <p:nvPr/>
            </p:nvSpPr>
            <p:spPr>
              <a:xfrm>
                <a:off x="6824546" y="2715322"/>
                <a:ext cx="83634" cy="83634"/>
              </a:xfrm>
              <a:prstGeom prst="ellipse">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75C6F4E-FDBC-EF4D-B3F8-320E5B65386F}"/>
                  </a:ext>
                </a:extLst>
              </p:cNvPr>
              <p:cNvSpPr txBox="1"/>
              <p:nvPr/>
            </p:nvSpPr>
            <p:spPr>
              <a:xfrm>
                <a:off x="6866363" y="2643841"/>
                <a:ext cx="501805" cy="215444"/>
              </a:xfrm>
              <a:prstGeom prst="rect">
                <a:avLst/>
              </a:prstGeom>
              <a:noFill/>
            </p:spPr>
            <p:txBody>
              <a:bodyPr wrap="square" rtlCol="0">
                <a:spAutoFit/>
              </a:bodyPr>
              <a:lstStyle/>
              <a:p>
                <a:r>
                  <a:rPr lang="en-US" sz="800" dirty="0" err="1"/>
                  <a:t>dce</a:t>
                </a:r>
                <a:r>
                  <a:rPr lang="en-US" sz="800" dirty="0"/>
                  <a:t> </a:t>
                </a:r>
                <a:r>
                  <a:rPr lang="en-US" sz="800" dirty="0" err="1"/>
                  <a:t>rpc</a:t>
                </a:r>
                <a:endParaRPr lang="en-US" sz="800" dirty="0"/>
              </a:p>
            </p:txBody>
          </p:sp>
        </p:grpSp>
        <p:grpSp>
          <p:nvGrpSpPr>
            <p:cNvPr id="29" name="Group 28">
              <a:extLst>
                <a:ext uri="{FF2B5EF4-FFF2-40B4-BE49-F238E27FC236}">
                  <a16:creationId xmlns:a16="http://schemas.microsoft.com/office/drawing/2014/main" id="{E6EB0865-B19A-0141-9607-720A978D89D8}"/>
                </a:ext>
              </a:extLst>
            </p:cNvPr>
            <p:cNvGrpSpPr/>
            <p:nvPr/>
          </p:nvGrpSpPr>
          <p:grpSpPr>
            <a:xfrm>
              <a:off x="6824546" y="2904039"/>
              <a:ext cx="543622" cy="215444"/>
              <a:chOff x="6824546" y="2643841"/>
              <a:chExt cx="543622" cy="215444"/>
            </a:xfrm>
          </p:grpSpPr>
          <p:sp>
            <p:nvSpPr>
              <p:cNvPr id="30" name="Oval 29">
                <a:extLst>
                  <a:ext uri="{FF2B5EF4-FFF2-40B4-BE49-F238E27FC236}">
                    <a16:creationId xmlns:a16="http://schemas.microsoft.com/office/drawing/2014/main" id="{740FB28F-7EBA-E44E-9F3C-964C87BB2896}"/>
                  </a:ext>
                </a:extLst>
              </p:cNvPr>
              <p:cNvSpPr/>
              <p:nvPr/>
            </p:nvSpPr>
            <p:spPr>
              <a:xfrm>
                <a:off x="6824546" y="2715322"/>
                <a:ext cx="83634" cy="83634"/>
              </a:xfrm>
              <a:prstGeom prst="ellipse">
                <a:avLst/>
              </a:prstGeom>
              <a:solidFill>
                <a:srgbClr val="004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19F0F75-3B0E-8E4D-AA6B-ED76EA1DD1A7}"/>
                  </a:ext>
                </a:extLst>
              </p:cNvPr>
              <p:cNvSpPr txBox="1"/>
              <p:nvPr/>
            </p:nvSpPr>
            <p:spPr>
              <a:xfrm>
                <a:off x="6866363" y="2643841"/>
                <a:ext cx="501805" cy="215444"/>
              </a:xfrm>
              <a:prstGeom prst="rect">
                <a:avLst/>
              </a:prstGeom>
              <a:noFill/>
            </p:spPr>
            <p:txBody>
              <a:bodyPr wrap="square" rtlCol="0">
                <a:spAutoFit/>
              </a:bodyPr>
              <a:lstStyle/>
              <a:p>
                <a:r>
                  <a:rPr lang="en-US" sz="800" dirty="0" err="1"/>
                  <a:t>dhcp</a:t>
                </a:r>
                <a:endParaRPr lang="en-US" sz="800" dirty="0"/>
              </a:p>
            </p:txBody>
          </p:sp>
        </p:grpSp>
        <p:grpSp>
          <p:nvGrpSpPr>
            <p:cNvPr id="32" name="Group 31">
              <a:extLst>
                <a:ext uri="{FF2B5EF4-FFF2-40B4-BE49-F238E27FC236}">
                  <a16:creationId xmlns:a16="http://schemas.microsoft.com/office/drawing/2014/main" id="{6905007F-EEFA-AB47-9BB9-E2568E20D1B1}"/>
                </a:ext>
              </a:extLst>
            </p:cNvPr>
            <p:cNvGrpSpPr/>
            <p:nvPr/>
          </p:nvGrpSpPr>
          <p:grpSpPr>
            <a:xfrm>
              <a:off x="6824546" y="3034138"/>
              <a:ext cx="543622" cy="215444"/>
              <a:chOff x="6824546" y="2643841"/>
              <a:chExt cx="543622" cy="215444"/>
            </a:xfrm>
          </p:grpSpPr>
          <p:sp>
            <p:nvSpPr>
              <p:cNvPr id="33" name="Oval 32">
                <a:extLst>
                  <a:ext uri="{FF2B5EF4-FFF2-40B4-BE49-F238E27FC236}">
                    <a16:creationId xmlns:a16="http://schemas.microsoft.com/office/drawing/2014/main" id="{6D2A217F-86FD-BA42-B6B7-FD539B8458FE}"/>
                  </a:ext>
                </a:extLst>
              </p:cNvPr>
              <p:cNvSpPr/>
              <p:nvPr/>
            </p:nvSpPr>
            <p:spPr>
              <a:xfrm>
                <a:off x="6824546" y="2715322"/>
                <a:ext cx="83634" cy="83634"/>
              </a:xfrm>
              <a:prstGeom prst="ellipse">
                <a:avLst/>
              </a:prstGeom>
              <a:solidFill>
                <a:srgbClr val="617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675A6FB-0A5D-FB48-94F3-067BB6BD726E}"/>
                  </a:ext>
                </a:extLst>
              </p:cNvPr>
              <p:cNvSpPr txBox="1"/>
              <p:nvPr/>
            </p:nvSpPr>
            <p:spPr>
              <a:xfrm>
                <a:off x="6866363" y="2643841"/>
                <a:ext cx="501805" cy="215444"/>
              </a:xfrm>
              <a:prstGeom prst="rect">
                <a:avLst/>
              </a:prstGeom>
              <a:noFill/>
            </p:spPr>
            <p:txBody>
              <a:bodyPr wrap="square" rtlCol="0">
                <a:spAutoFit/>
              </a:bodyPr>
              <a:lstStyle/>
              <a:p>
                <a:r>
                  <a:rPr lang="en-US" sz="800" dirty="0"/>
                  <a:t>dnp3</a:t>
                </a:r>
              </a:p>
            </p:txBody>
          </p:sp>
        </p:grpSp>
        <p:grpSp>
          <p:nvGrpSpPr>
            <p:cNvPr id="35" name="Group 34">
              <a:extLst>
                <a:ext uri="{FF2B5EF4-FFF2-40B4-BE49-F238E27FC236}">
                  <a16:creationId xmlns:a16="http://schemas.microsoft.com/office/drawing/2014/main" id="{C6733B24-E1B3-8549-88FF-E076B9DB46B3}"/>
                </a:ext>
              </a:extLst>
            </p:cNvPr>
            <p:cNvGrpSpPr/>
            <p:nvPr/>
          </p:nvGrpSpPr>
          <p:grpSpPr>
            <a:xfrm>
              <a:off x="6824546" y="3164237"/>
              <a:ext cx="543622" cy="215444"/>
              <a:chOff x="6824546" y="2643841"/>
              <a:chExt cx="543622" cy="215444"/>
            </a:xfrm>
          </p:grpSpPr>
          <p:sp>
            <p:nvSpPr>
              <p:cNvPr id="36" name="Oval 35">
                <a:extLst>
                  <a:ext uri="{FF2B5EF4-FFF2-40B4-BE49-F238E27FC236}">
                    <a16:creationId xmlns:a16="http://schemas.microsoft.com/office/drawing/2014/main" id="{EC925B1E-084D-C342-8EDF-78D788B7FB13}"/>
                  </a:ext>
                </a:extLst>
              </p:cNvPr>
              <p:cNvSpPr/>
              <p:nvPr/>
            </p:nvSpPr>
            <p:spPr>
              <a:xfrm>
                <a:off x="6824546" y="2715322"/>
                <a:ext cx="83634" cy="83634"/>
              </a:xfrm>
              <a:prstGeom prst="ellipse">
                <a:avLst/>
              </a:prstGeom>
              <a:solidFill>
                <a:srgbClr val="3C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70AEE37-C831-684B-BAAC-50D10505B71F}"/>
                  </a:ext>
                </a:extLst>
              </p:cNvPr>
              <p:cNvSpPr txBox="1"/>
              <p:nvPr/>
            </p:nvSpPr>
            <p:spPr>
              <a:xfrm>
                <a:off x="6866363" y="2643841"/>
                <a:ext cx="501805" cy="215444"/>
              </a:xfrm>
              <a:prstGeom prst="rect">
                <a:avLst/>
              </a:prstGeom>
              <a:noFill/>
            </p:spPr>
            <p:txBody>
              <a:bodyPr wrap="square" rtlCol="0">
                <a:spAutoFit/>
              </a:bodyPr>
              <a:lstStyle/>
              <a:p>
                <a:r>
                  <a:rPr lang="en-US" sz="800" dirty="0" err="1"/>
                  <a:t>dns</a:t>
                </a:r>
                <a:endParaRPr lang="en-US" sz="800" dirty="0"/>
              </a:p>
            </p:txBody>
          </p:sp>
        </p:grpSp>
        <p:grpSp>
          <p:nvGrpSpPr>
            <p:cNvPr id="38" name="Group 37">
              <a:extLst>
                <a:ext uri="{FF2B5EF4-FFF2-40B4-BE49-F238E27FC236}">
                  <a16:creationId xmlns:a16="http://schemas.microsoft.com/office/drawing/2014/main" id="{4EB4C283-3632-2E42-A766-5E5E367830A5}"/>
                </a:ext>
              </a:extLst>
            </p:cNvPr>
            <p:cNvGrpSpPr/>
            <p:nvPr/>
          </p:nvGrpSpPr>
          <p:grpSpPr>
            <a:xfrm>
              <a:off x="6824546" y="3294336"/>
              <a:ext cx="543622" cy="215444"/>
              <a:chOff x="6824546" y="2643841"/>
              <a:chExt cx="543622" cy="215444"/>
            </a:xfrm>
          </p:grpSpPr>
          <p:sp>
            <p:nvSpPr>
              <p:cNvPr id="39" name="Oval 38">
                <a:extLst>
                  <a:ext uri="{FF2B5EF4-FFF2-40B4-BE49-F238E27FC236}">
                    <a16:creationId xmlns:a16="http://schemas.microsoft.com/office/drawing/2014/main" id="{A938B83F-189A-744C-A998-A3E117E84BDD}"/>
                  </a:ext>
                </a:extLst>
              </p:cNvPr>
              <p:cNvSpPr/>
              <p:nvPr/>
            </p:nvSpPr>
            <p:spPr>
              <a:xfrm>
                <a:off x="6824546" y="2715322"/>
                <a:ext cx="83634" cy="83634"/>
              </a:xfrm>
              <a:prstGeom prst="ellipse">
                <a:avLst/>
              </a:prstGeom>
              <a:solidFill>
                <a:srgbClr val="184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5948EEA-AEB4-B540-AF25-71A28E0D916F}"/>
                  </a:ext>
                </a:extLst>
              </p:cNvPr>
              <p:cNvSpPr txBox="1"/>
              <p:nvPr/>
            </p:nvSpPr>
            <p:spPr>
              <a:xfrm>
                <a:off x="6866363" y="2643841"/>
                <a:ext cx="501805" cy="215444"/>
              </a:xfrm>
              <a:prstGeom prst="rect">
                <a:avLst/>
              </a:prstGeom>
              <a:noFill/>
            </p:spPr>
            <p:txBody>
              <a:bodyPr wrap="square" rtlCol="0">
                <a:spAutoFit/>
              </a:bodyPr>
              <a:lstStyle/>
              <a:p>
                <a:r>
                  <a:rPr lang="en-US" sz="800" dirty="0"/>
                  <a:t>http</a:t>
                </a:r>
              </a:p>
            </p:txBody>
          </p:sp>
        </p:grpSp>
        <p:grpSp>
          <p:nvGrpSpPr>
            <p:cNvPr id="41" name="Group 40">
              <a:extLst>
                <a:ext uri="{FF2B5EF4-FFF2-40B4-BE49-F238E27FC236}">
                  <a16:creationId xmlns:a16="http://schemas.microsoft.com/office/drawing/2014/main" id="{E67AA51D-6821-3C48-80D7-D59B875043B7}"/>
                </a:ext>
              </a:extLst>
            </p:cNvPr>
            <p:cNvGrpSpPr/>
            <p:nvPr/>
          </p:nvGrpSpPr>
          <p:grpSpPr>
            <a:xfrm>
              <a:off x="6824546" y="3424435"/>
              <a:ext cx="543622" cy="215444"/>
              <a:chOff x="6824546" y="2643841"/>
              <a:chExt cx="543622" cy="215444"/>
            </a:xfrm>
          </p:grpSpPr>
          <p:sp>
            <p:nvSpPr>
              <p:cNvPr id="42" name="Oval 41">
                <a:extLst>
                  <a:ext uri="{FF2B5EF4-FFF2-40B4-BE49-F238E27FC236}">
                    <a16:creationId xmlns:a16="http://schemas.microsoft.com/office/drawing/2014/main" id="{1CBB4910-907A-6445-8B4B-A8620CFE199E}"/>
                  </a:ext>
                </a:extLst>
              </p:cNvPr>
              <p:cNvSpPr/>
              <p:nvPr/>
            </p:nvSpPr>
            <p:spPr>
              <a:xfrm>
                <a:off x="6824546" y="2715322"/>
                <a:ext cx="83634" cy="83634"/>
              </a:xfrm>
              <a:prstGeom prst="ellipse">
                <a:avLst/>
              </a:prstGeom>
              <a:solidFill>
                <a:srgbClr val="52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B56C197-D5DE-3D4D-B8B0-1EEF0E0F9716}"/>
                  </a:ext>
                </a:extLst>
              </p:cNvPr>
              <p:cNvSpPr txBox="1"/>
              <p:nvPr/>
            </p:nvSpPr>
            <p:spPr>
              <a:xfrm>
                <a:off x="6866363" y="2643841"/>
                <a:ext cx="501805" cy="215444"/>
              </a:xfrm>
              <a:prstGeom prst="rect">
                <a:avLst/>
              </a:prstGeom>
              <a:noFill/>
            </p:spPr>
            <p:txBody>
              <a:bodyPr wrap="square" rtlCol="0">
                <a:spAutoFit/>
              </a:bodyPr>
              <a:lstStyle/>
              <a:p>
                <a:r>
                  <a:rPr lang="en-US" sz="800" dirty="0"/>
                  <a:t>files</a:t>
                </a:r>
              </a:p>
            </p:txBody>
          </p:sp>
        </p:grpSp>
      </p:grpSp>
      <p:grpSp>
        <p:nvGrpSpPr>
          <p:cNvPr id="44" name="Group 43">
            <a:extLst>
              <a:ext uri="{FF2B5EF4-FFF2-40B4-BE49-F238E27FC236}">
                <a16:creationId xmlns:a16="http://schemas.microsoft.com/office/drawing/2014/main" id="{5AD8B015-CE9E-E74D-B9A3-5EC6EE24C9BE}"/>
              </a:ext>
            </a:extLst>
          </p:cNvPr>
          <p:cNvGrpSpPr/>
          <p:nvPr/>
        </p:nvGrpSpPr>
        <p:grpSpPr>
          <a:xfrm>
            <a:off x="7255903" y="2266521"/>
            <a:ext cx="543622" cy="996038"/>
            <a:chOff x="6824546" y="2643841"/>
            <a:chExt cx="543622" cy="996038"/>
          </a:xfrm>
        </p:grpSpPr>
        <p:grpSp>
          <p:nvGrpSpPr>
            <p:cNvPr id="45" name="Group 44">
              <a:extLst>
                <a:ext uri="{FF2B5EF4-FFF2-40B4-BE49-F238E27FC236}">
                  <a16:creationId xmlns:a16="http://schemas.microsoft.com/office/drawing/2014/main" id="{8D3E70D9-B0AD-5D40-9EA9-8BD125C18487}"/>
                </a:ext>
              </a:extLst>
            </p:cNvPr>
            <p:cNvGrpSpPr/>
            <p:nvPr/>
          </p:nvGrpSpPr>
          <p:grpSpPr>
            <a:xfrm>
              <a:off x="6824546" y="2643841"/>
              <a:ext cx="543622" cy="215444"/>
              <a:chOff x="6824546" y="2643841"/>
              <a:chExt cx="543622" cy="215444"/>
            </a:xfrm>
          </p:grpSpPr>
          <p:sp>
            <p:nvSpPr>
              <p:cNvPr id="64" name="Oval 63">
                <a:extLst>
                  <a:ext uri="{FF2B5EF4-FFF2-40B4-BE49-F238E27FC236}">
                    <a16:creationId xmlns:a16="http://schemas.microsoft.com/office/drawing/2014/main" id="{CDFAB816-FCB7-C142-BA5C-8E0D9F9B2AD4}"/>
                  </a:ext>
                </a:extLst>
              </p:cNvPr>
              <p:cNvSpPr/>
              <p:nvPr/>
            </p:nvSpPr>
            <p:spPr>
              <a:xfrm>
                <a:off x="6824546" y="2715322"/>
                <a:ext cx="83634" cy="83634"/>
              </a:xfrm>
              <a:prstGeom prst="ellipse">
                <a:avLst/>
              </a:prstGeom>
              <a:solidFill>
                <a:srgbClr val="006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77101F44-8FDD-3445-9C64-272936CEE09A}"/>
                  </a:ext>
                </a:extLst>
              </p:cNvPr>
              <p:cNvSpPr txBox="1"/>
              <p:nvPr/>
            </p:nvSpPr>
            <p:spPr>
              <a:xfrm>
                <a:off x="6866363" y="2643841"/>
                <a:ext cx="501805" cy="215444"/>
              </a:xfrm>
              <a:prstGeom prst="rect">
                <a:avLst/>
              </a:prstGeom>
              <a:noFill/>
            </p:spPr>
            <p:txBody>
              <a:bodyPr wrap="square" rtlCol="0">
                <a:spAutoFit/>
              </a:bodyPr>
              <a:lstStyle/>
              <a:p>
                <a:r>
                  <a:rPr lang="en-US" sz="800" dirty="0"/>
                  <a:t>intel</a:t>
                </a:r>
              </a:p>
            </p:txBody>
          </p:sp>
        </p:grpSp>
        <p:grpSp>
          <p:nvGrpSpPr>
            <p:cNvPr id="46" name="Group 45">
              <a:extLst>
                <a:ext uri="{FF2B5EF4-FFF2-40B4-BE49-F238E27FC236}">
                  <a16:creationId xmlns:a16="http://schemas.microsoft.com/office/drawing/2014/main" id="{22C2B407-854C-1A47-84B6-894842B3266F}"/>
                </a:ext>
              </a:extLst>
            </p:cNvPr>
            <p:cNvGrpSpPr/>
            <p:nvPr/>
          </p:nvGrpSpPr>
          <p:grpSpPr>
            <a:xfrm>
              <a:off x="6824546" y="2773940"/>
              <a:ext cx="543622" cy="215444"/>
              <a:chOff x="6824546" y="2643841"/>
              <a:chExt cx="543622" cy="215444"/>
            </a:xfrm>
          </p:grpSpPr>
          <p:sp>
            <p:nvSpPr>
              <p:cNvPr id="62" name="Oval 61">
                <a:extLst>
                  <a:ext uri="{FF2B5EF4-FFF2-40B4-BE49-F238E27FC236}">
                    <a16:creationId xmlns:a16="http://schemas.microsoft.com/office/drawing/2014/main" id="{92DC6F11-E8D8-8C49-9D1F-1916D72DE0D9}"/>
                  </a:ext>
                </a:extLst>
              </p:cNvPr>
              <p:cNvSpPr/>
              <p:nvPr/>
            </p:nvSpPr>
            <p:spPr>
              <a:xfrm>
                <a:off x="6824546" y="2715322"/>
                <a:ext cx="83634" cy="83634"/>
              </a:xfrm>
              <a:prstGeom prst="ellipse">
                <a:avLst/>
              </a:prstGeom>
              <a:solidFill>
                <a:srgbClr val="01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FA4FC9C8-368B-1D48-A78D-BF121126241B}"/>
                  </a:ext>
                </a:extLst>
              </p:cNvPr>
              <p:cNvSpPr txBox="1"/>
              <p:nvPr/>
            </p:nvSpPr>
            <p:spPr>
              <a:xfrm>
                <a:off x="6866363" y="2643841"/>
                <a:ext cx="501805" cy="215444"/>
              </a:xfrm>
              <a:prstGeom prst="rect">
                <a:avLst/>
              </a:prstGeom>
              <a:noFill/>
            </p:spPr>
            <p:txBody>
              <a:bodyPr wrap="square" rtlCol="0">
                <a:spAutoFit/>
              </a:bodyPr>
              <a:lstStyle/>
              <a:p>
                <a:r>
                  <a:rPr lang="en-US" sz="800" dirty="0" err="1"/>
                  <a:t>irc</a:t>
                </a:r>
                <a:endParaRPr lang="en-US" sz="800" dirty="0"/>
              </a:p>
            </p:txBody>
          </p:sp>
        </p:grpSp>
        <p:grpSp>
          <p:nvGrpSpPr>
            <p:cNvPr id="47" name="Group 46">
              <a:extLst>
                <a:ext uri="{FF2B5EF4-FFF2-40B4-BE49-F238E27FC236}">
                  <a16:creationId xmlns:a16="http://schemas.microsoft.com/office/drawing/2014/main" id="{D19D0100-D909-BF41-A410-8765C9013DBF}"/>
                </a:ext>
              </a:extLst>
            </p:cNvPr>
            <p:cNvGrpSpPr/>
            <p:nvPr/>
          </p:nvGrpSpPr>
          <p:grpSpPr>
            <a:xfrm>
              <a:off x="6824546" y="2904039"/>
              <a:ext cx="543622" cy="215444"/>
              <a:chOff x="6824546" y="2643841"/>
              <a:chExt cx="543622" cy="215444"/>
            </a:xfrm>
          </p:grpSpPr>
          <p:sp>
            <p:nvSpPr>
              <p:cNvPr id="60" name="Oval 59">
                <a:extLst>
                  <a:ext uri="{FF2B5EF4-FFF2-40B4-BE49-F238E27FC236}">
                    <a16:creationId xmlns:a16="http://schemas.microsoft.com/office/drawing/2014/main" id="{24E64E58-AFE3-E246-A7B1-18C5C6E56B9F}"/>
                  </a:ext>
                </a:extLst>
              </p:cNvPr>
              <p:cNvSpPr/>
              <p:nvPr/>
            </p:nvSpPr>
            <p:spPr>
              <a:xfrm>
                <a:off x="6824546" y="2715322"/>
                <a:ext cx="83634" cy="83634"/>
              </a:xfrm>
              <a:prstGeom prst="ellipse">
                <a:avLst/>
              </a:prstGeom>
              <a:solidFill>
                <a:srgbClr val="EC8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AD4FF555-9981-6D41-AABE-1A6CA5381E51}"/>
                  </a:ext>
                </a:extLst>
              </p:cNvPr>
              <p:cNvSpPr txBox="1"/>
              <p:nvPr/>
            </p:nvSpPr>
            <p:spPr>
              <a:xfrm>
                <a:off x="6866363" y="2643841"/>
                <a:ext cx="501805" cy="215444"/>
              </a:xfrm>
              <a:prstGeom prst="rect">
                <a:avLst/>
              </a:prstGeom>
              <a:noFill/>
            </p:spPr>
            <p:txBody>
              <a:bodyPr wrap="square" rtlCol="0">
                <a:spAutoFit/>
              </a:bodyPr>
              <a:lstStyle/>
              <a:p>
                <a:r>
                  <a:rPr lang="en-US" sz="800" dirty="0" err="1"/>
                  <a:t>mysql</a:t>
                </a:r>
                <a:endParaRPr lang="en-US" sz="800" dirty="0"/>
              </a:p>
            </p:txBody>
          </p:sp>
        </p:grpSp>
        <p:grpSp>
          <p:nvGrpSpPr>
            <p:cNvPr id="48" name="Group 47">
              <a:extLst>
                <a:ext uri="{FF2B5EF4-FFF2-40B4-BE49-F238E27FC236}">
                  <a16:creationId xmlns:a16="http://schemas.microsoft.com/office/drawing/2014/main" id="{2F9A2798-C7C5-8242-88D1-1EE7ECC1AFC0}"/>
                </a:ext>
              </a:extLst>
            </p:cNvPr>
            <p:cNvGrpSpPr/>
            <p:nvPr/>
          </p:nvGrpSpPr>
          <p:grpSpPr>
            <a:xfrm>
              <a:off x="6824546" y="3034138"/>
              <a:ext cx="543622" cy="215444"/>
              <a:chOff x="6824546" y="2643841"/>
              <a:chExt cx="543622" cy="215444"/>
            </a:xfrm>
          </p:grpSpPr>
          <p:sp>
            <p:nvSpPr>
              <p:cNvPr id="58" name="Oval 57">
                <a:extLst>
                  <a:ext uri="{FF2B5EF4-FFF2-40B4-BE49-F238E27FC236}">
                    <a16:creationId xmlns:a16="http://schemas.microsoft.com/office/drawing/2014/main" id="{6A88D825-F994-A740-BA7E-2C79CC6CD409}"/>
                  </a:ext>
                </a:extLst>
              </p:cNvPr>
              <p:cNvSpPr/>
              <p:nvPr/>
            </p:nvSpPr>
            <p:spPr>
              <a:xfrm>
                <a:off x="6824546" y="2715322"/>
                <a:ext cx="83634" cy="83634"/>
              </a:xfrm>
              <a:prstGeom prst="ellipse">
                <a:avLst/>
              </a:prstGeom>
              <a:solidFill>
                <a:srgbClr val="913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373B4E9-FE3B-B343-89F9-16C50A528C36}"/>
                  </a:ext>
                </a:extLst>
              </p:cNvPr>
              <p:cNvSpPr txBox="1"/>
              <p:nvPr/>
            </p:nvSpPr>
            <p:spPr>
              <a:xfrm>
                <a:off x="6866363" y="2643841"/>
                <a:ext cx="501805" cy="215444"/>
              </a:xfrm>
              <a:prstGeom prst="rect">
                <a:avLst/>
              </a:prstGeom>
              <a:noFill/>
            </p:spPr>
            <p:txBody>
              <a:bodyPr wrap="square" rtlCol="0">
                <a:spAutoFit/>
              </a:bodyPr>
              <a:lstStyle/>
              <a:p>
                <a:r>
                  <a:rPr lang="en-US" sz="800" dirty="0"/>
                  <a:t>notice</a:t>
                </a:r>
              </a:p>
            </p:txBody>
          </p:sp>
        </p:grpSp>
        <p:grpSp>
          <p:nvGrpSpPr>
            <p:cNvPr id="49" name="Group 48">
              <a:extLst>
                <a:ext uri="{FF2B5EF4-FFF2-40B4-BE49-F238E27FC236}">
                  <a16:creationId xmlns:a16="http://schemas.microsoft.com/office/drawing/2014/main" id="{A0D92C8E-7DF3-144B-B9B7-DD5984FD65D0}"/>
                </a:ext>
              </a:extLst>
            </p:cNvPr>
            <p:cNvGrpSpPr/>
            <p:nvPr/>
          </p:nvGrpSpPr>
          <p:grpSpPr>
            <a:xfrm>
              <a:off x="6824546" y="3164237"/>
              <a:ext cx="543622" cy="215444"/>
              <a:chOff x="6824546" y="2643841"/>
              <a:chExt cx="543622" cy="215444"/>
            </a:xfrm>
          </p:grpSpPr>
          <p:sp>
            <p:nvSpPr>
              <p:cNvPr id="56" name="Oval 55">
                <a:extLst>
                  <a:ext uri="{FF2B5EF4-FFF2-40B4-BE49-F238E27FC236}">
                    <a16:creationId xmlns:a16="http://schemas.microsoft.com/office/drawing/2014/main" id="{6D230AF9-B996-8D4C-899C-45D66D90A86F}"/>
                  </a:ext>
                </a:extLst>
              </p:cNvPr>
              <p:cNvSpPr/>
              <p:nvPr/>
            </p:nvSpPr>
            <p:spPr>
              <a:xfrm>
                <a:off x="6824546" y="2715322"/>
                <a:ext cx="83634" cy="83634"/>
              </a:xfrm>
              <a:prstGeom prst="ellipse">
                <a:avLst/>
              </a:prstGeom>
              <a:solidFill>
                <a:srgbClr val="587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C0579DB-4CD4-BD46-84E0-11C4F520958F}"/>
                  </a:ext>
                </a:extLst>
              </p:cNvPr>
              <p:cNvSpPr txBox="1"/>
              <p:nvPr/>
            </p:nvSpPr>
            <p:spPr>
              <a:xfrm>
                <a:off x="6866363" y="2643841"/>
                <a:ext cx="501805" cy="215444"/>
              </a:xfrm>
              <a:prstGeom prst="rect">
                <a:avLst/>
              </a:prstGeom>
              <a:noFill/>
            </p:spPr>
            <p:txBody>
              <a:bodyPr wrap="square" rtlCol="0">
                <a:spAutoFit/>
              </a:bodyPr>
              <a:lstStyle/>
              <a:p>
                <a:r>
                  <a:rPr lang="en-US" sz="800" dirty="0" err="1"/>
                  <a:t>ntlm</a:t>
                </a:r>
                <a:endParaRPr lang="en-US" sz="800" dirty="0"/>
              </a:p>
            </p:txBody>
          </p:sp>
        </p:grpSp>
        <p:grpSp>
          <p:nvGrpSpPr>
            <p:cNvPr id="50" name="Group 49">
              <a:extLst>
                <a:ext uri="{FF2B5EF4-FFF2-40B4-BE49-F238E27FC236}">
                  <a16:creationId xmlns:a16="http://schemas.microsoft.com/office/drawing/2014/main" id="{82409B76-5229-A54A-B0AD-6F0425A1F3DD}"/>
                </a:ext>
              </a:extLst>
            </p:cNvPr>
            <p:cNvGrpSpPr/>
            <p:nvPr/>
          </p:nvGrpSpPr>
          <p:grpSpPr>
            <a:xfrm>
              <a:off x="6824546" y="3294336"/>
              <a:ext cx="543622" cy="215444"/>
              <a:chOff x="6824546" y="2643841"/>
              <a:chExt cx="543622" cy="215444"/>
            </a:xfrm>
          </p:grpSpPr>
          <p:sp>
            <p:nvSpPr>
              <p:cNvPr id="54" name="Oval 53">
                <a:extLst>
                  <a:ext uri="{FF2B5EF4-FFF2-40B4-BE49-F238E27FC236}">
                    <a16:creationId xmlns:a16="http://schemas.microsoft.com/office/drawing/2014/main" id="{5C645A43-8C75-214C-9A6D-1D4D2E4BD796}"/>
                  </a:ext>
                </a:extLst>
              </p:cNvPr>
              <p:cNvSpPr/>
              <p:nvPr/>
            </p:nvSpPr>
            <p:spPr>
              <a:xfrm>
                <a:off x="6824546" y="2715322"/>
                <a:ext cx="83634" cy="83634"/>
              </a:xfrm>
              <a:prstGeom prst="ellipse">
                <a:avLst/>
              </a:prstGeom>
              <a:solidFill>
                <a:srgbClr val="00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FEE1E89-9609-1D48-96DC-B719C2B3BC9B}"/>
                  </a:ext>
                </a:extLst>
              </p:cNvPr>
              <p:cNvSpPr txBox="1"/>
              <p:nvPr/>
            </p:nvSpPr>
            <p:spPr>
              <a:xfrm>
                <a:off x="6866363" y="2643841"/>
                <a:ext cx="501805" cy="215444"/>
              </a:xfrm>
              <a:prstGeom prst="rect">
                <a:avLst/>
              </a:prstGeom>
              <a:noFill/>
            </p:spPr>
            <p:txBody>
              <a:bodyPr wrap="square" rtlCol="0">
                <a:spAutoFit/>
              </a:bodyPr>
              <a:lstStyle/>
              <a:p>
                <a:r>
                  <a:rPr lang="en-US" sz="800" dirty="0"/>
                  <a:t>sip</a:t>
                </a:r>
              </a:p>
            </p:txBody>
          </p:sp>
        </p:grpSp>
        <p:grpSp>
          <p:nvGrpSpPr>
            <p:cNvPr id="51" name="Group 50">
              <a:extLst>
                <a:ext uri="{FF2B5EF4-FFF2-40B4-BE49-F238E27FC236}">
                  <a16:creationId xmlns:a16="http://schemas.microsoft.com/office/drawing/2014/main" id="{73DF4DCB-E2BB-F04E-A53A-C420D7D55978}"/>
                </a:ext>
              </a:extLst>
            </p:cNvPr>
            <p:cNvGrpSpPr/>
            <p:nvPr/>
          </p:nvGrpSpPr>
          <p:grpSpPr>
            <a:xfrm>
              <a:off x="6824546" y="3424435"/>
              <a:ext cx="543622" cy="215444"/>
              <a:chOff x="6824546" y="2643841"/>
              <a:chExt cx="543622" cy="215444"/>
            </a:xfrm>
          </p:grpSpPr>
          <p:sp>
            <p:nvSpPr>
              <p:cNvPr id="52" name="Oval 51">
                <a:extLst>
                  <a:ext uri="{FF2B5EF4-FFF2-40B4-BE49-F238E27FC236}">
                    <a16:creationId xmlns:a16="http://schemas.microsoft.com/office/drawing/2014/main" id="{42204BBA-283F-9A44-8E0A-66D2062EB096}"/>
                  </a:ext>
                </a:extLst>
              </p:cNvPr>
              <p:cNvSpPr/>
              <p:nvPr/>
            </p:nvSpPr>
            <p:spPr>
              <a:xfrm>
                <a:off x="6824546" y="2715322"/>
                <a:ext cx="83634" cy="83634"/>
              </a:xfrm>
              <a:prstGeom prst="ellipse">
                <a:avLst/>
              </a:prstGeom>
              <a:solidFill>
                <a:srgbClr val="02A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B34E6BE-3A2B-F34F-9987-E0924117DADC}"/>
                  </a:ext>
                </a:extLst>
              </p:cNvPr>
              <p:cNvSpPr txBox="1"/>
              <p:nvPr/>
            </p:nvSpPr>
            <p:spPr>
              <a:xfrm>
                <a:off x="6866363" y="2643841"/>
                <a:ext cx="501805" cy="215444"/>
              </a:xfrm>
              <a:prstGeom prst="rect">
                <a:avLst/>
              </a:prstGeom>
              <a:noFill/>
            </p:spPr>
            <p:txBody>
              <a:bodyPr wrap="square" rtlCol="0">
                <a:spAutoFit/>
              </a:bodyPr>
              <a:lstStyle/>
              <a:p>
                <a:r>
                  <a:rPr lang="en-US" sz="800" dirty="0" err="1"/>
                  <a:t>ssl</a:t>
                </a:r>
                <a:endParaRPr lang="en-US" sz="800" dirty="0"/>
              </a:p>
            </p:txBody>
          </p:sp>
        </p:grpSp>
      </p:grpSp>
      <p:sp>
        <p:nvSpPr>
          <p:cNvPr id="116" name="TextBox 115">
            <a:extLst>
              <a:ext uri="{FF2B5EF4-FFF2-40B4-BE49-F238E27FC236}">
                <a16:creationId xmlns:a16="http://schemas.microsoft.com/office/drawing/2014/main" id="{CDBE08C5-5A32-BD42-A7E8-FDFC5F3007C0}"/>
              </a:ext>
            </a:extLst>
          </p:cNvPr>
          <p:cNvSpPr txBox="1"/>
          <p:nvPr/>
        </p:nvSpPr>
        <p:spPr>
          <a:xfrm>
            <a:off x="441878" y="1384596"/>
            <a:ext cx="4466298" cy="938719"/>
          </a:xfrm>
          <a:prstGeom prst="rect">
            <a:avLst/>
          </a:prstGeom>
          <a:noFill/>
        </p:spPr>
        <p:txBody>
          <a:bodyPr wrap="square" lIns="228600" tIns="274320" rIns="91440" rtlCol="0">
            <a:spAutoFit/>
          </a:bodyPr>
          <a:lstStyle/>
          <a:p>
            <a:r>
              <a:rPr lang="en-US" sz="2000" dirty="0">
                <a:solidFill>
                  <a:schemeClr val="bg1"/>
                </a:solidFill>
                <a:latin typeface="Arial" panose="020B0604020202020204" pitchFamily="34" charset="0"/>
                <a:cs typeface="Arial" panose="020B0604020202020204" pitchFamily="34" charset="0"/>
              </a:rPr>
              <a:t>GENERAL NETWORK-RESIDENT ANALYSIS:</a:t>
            </a:r>
            <a:r>
              <a:rPr lang="en-US" sz="2000" b="1" dirty="0">
                <a:solidFill>
                  <a:schemeClr val="bg1"/>
                </a:solidFill>
                <a:latin typeface="Arial" panose="020B0604020202020204" pitchFamily="34" charset="0"/>
                <a:cs typeface="Arial" panose="020B0604020202020204" pitchFamily="34" charset="0"/>
              </a:rPr>
              <a:t> </a:t>
            </a:r>
            <a:r>
              <a:rPr lang="en-US" sz="2000" b="1" i="1" dirty="0">
                <a:solidFill>
                  <a:schemeClr val="bg1"/>
                </a:solidFill>
                <a:latin typeface="Arial" panose="020B0604020202020204" pitchFamily="34" charset="0"/>
                <a:cs typeface="Arial" panose="020B0604020202020204" pitchFamily="34" charset="0"/>
              </a:rPr>
              <a:t>BRO</a:t>
            </a:r>
          </a:p>
        </p:txBody>
      </p:sp>
      <p:sp>
        <p:nvSpPr>
          <p:cNvPr id="117" name="TextBox 116">
            <a:extLst>
              <a:ext uri="{FF2B5EF4-FFF2-40B4-BE49-F238E27FC236}">
                <a16:creationId xmlns:a16="http://schemas.microsoft.com/office/drawing/2014/main" id="{78D4660D-5D4F-8B45-93EB-088D2206CFF7}"/>
              </a:ext>
            </a:extLst>
          </p:cNvPr>
          <p:cNvSpPr txBox="1"/>
          <p:nvPr/>
        </p:nvSpPr>
        <p:spPr>
          <a:xfrm>
            <a:off x="4966149" y="4186967"/>
            <a:ext cx="2667083" cy="1831271"/>
          </a:xfrm>
          <a:prstGeom prst="rect">
            <a:avLst/>
          </a:prstGeom>
          <a:noFill/>
        </p:spPr>
        <p:txBody>
          <a:bodyPr wrap="square" lIns="228600" tIns="27432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Illuminates</a:t>
            </a:r>
            <a:r>
              <a:rPr lang="en-US" sz="2000" dirty="0">
                <a:solidFill>
                  <a:srgbClr val="02A145"/>
                </a:solidFill>
                <a:latin typeface="Arial" panose="020B0604020202020204" pitchFamily="34" charset="0"/>
                <a:cs typeface="Arial" panose="020B0604020202020204" pitchFamily="34" charset="0"/>
              </a:rPr>
              <a:t> general activity</a:t>
            </a:r>
            <a:r>
              <a:rPr lang="en-US" sz="2000" dirty="0">
                <a:latin typeface="Arial" panose="020B0604020202020204" pitchFamily="34" charset="0"/>
                <a:cs typeface="Arial" panose="020B0604020202020204" pitchFamily="34" charset="0"/>
              </a:rPr>
              <a:t>;</a:t>
            </a:r>
          </a:p>
          <a:p>
            <a:r>
              <a:rPr lang="en-US" sz="2000" dirty="0">
                <a:solidFill>
                  <a:schemeClr val="bg1">
                    <a:lumMod val="50000"/>
                  </a:schemeClr>
                </a:solidFill>
                <a:latin typeface="Arial" panose="020B0604020202020204" pitchFamily="34" charset="0"/>
                <a:cs typeface="Arial" panose="020B0604020202020204" pitchFamily="34" charset="0"/>
              </a:rPr>
              <a:t>platform for </a:t>
            </a:r>
            <a:r>
              <a:rPr lang="en-US" sz="2000" dirty="0">
                <a:solidFill>
                  <a:srgbClr val="02A145"/>
                </a:solidFill>
                <a:latin typeface="Arial" panose="020B0604020202020204" pitchFamily="34" charset="0"/>
                <a:cs typeface="Arial" panose="020B0604020202020204" pitchFamily="34" charset="0"/>
              </a:rPr>
              <a:t>general local processing</a:t>
            </a:r>
            <a:endParaRPr lang="en-US" sz="2000" dirty="0">
              <a:latin typeface="Arial" panose="020B0604020202020204" pitchFamily="34" charset="0"/>
              <a:cs typeface="Arial" panose="020B0604020202020204" pitchFamily="34" charset="0"/>
            </a:endParaRPr>
          </a:p>
          <a:p>
            <a:endParaRPr lang="en-US" dirty="0"/>
          </a:p>
        </p:txBody>
      </p:sp>
      <p:sp>
        <p:nvSpPr>
          <p:cNvPr id="119" name="TextBox 118">
            <a:extLst>
              <a:ext uri="{FF2B5EF4-FFF2-40B4-BE49-F238E27FC236}">
                <a16:creationId xmlns:a16="http://schemas.microsoft.com/office/drawing/2014/main" id="{3120235E-043A-D24F-8728-2797B65BD07C}"/>
              </a:ext>
            </a:extLst>
          </p:cNvPr>
          <p:cNvSpPr txBox="1"/>
          <p:nvPr/>
        </p:nvSpPr>
        <p:spPr>
          <a:xfrm>
            <a:off x="7851122" y="4186967"/>
            <a:ext cx="3061714" cy="3000821"/>
          </a:xfrm>
          <a:prstGeom prst="rect">
            <a:avLst/>
          </a:prstGeom>
          <a:noFill/>
        </p:spPr>
        <p:txBody>
          <a:bodyPr wrap="square" lIns="228600" tIns="27432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Storage load (</a:t>
            </a:r>
            <a:r>
              <a:rPr lang="en-US" sz="2000" dirty="0">
                <a:solidFill>
                  <a:srgbClr val="C00000"/>
                </a:solidFill>
                <a:latin typeface="Arial" panose="020B0604020202020204" pitchFamily="34" charset="0"/>
                <a:cs typeface="Arial" panose="020B0604020202020204" pitchFamily="34" charset="0"/>
              </a:rPr>
              <a:t>extensive data export</a:t>
            </a:r>
            <a:r>
              <a:rPr lang="en-US" sz="2000" dirty="0">
                <a:solidFill>
                  <a:schemeClr val="bg1">
                    <a:lumMod val="50000"/>
                  </a:schemeClr>
                </a:solidFill>
                <a:latin typeface="Arial" panose="020B0604020202020204" pitchFamily="34" charset="0"/>
                <a:cs typeface="Arial" panose="020B0604020202020204" pitchFamily="34" charset="0"/>
              </a:rPr>
              <a:t>); requires extensive </a:t>
            </a:r>
            <a:r>
              <a:rPr lang="en-US" sz="2000" dirty="0">
                <a:solidFill>
                  <a:srgbClr val="C00000"/>
                </a:solidFill>
                <a:latin typeface="Arial" panose="020B0604020202020204" pitchFamily="34" charset="0"/>
                <a:cs typeface="Arial" panose="020B0604020202020204" pitchFamily="34" charset="0"/>
              </a:rPr>
              <a:t>local</a:t>
            </a:r>
            <a:r>
              <a:rPr lang="en-US" sz="2000" dirty="0">
                <a:solidFill>
                  <a:schemeClr val="bg1">
                    <a:lumMod val="50000"/>
                  </a:schemeClr>
                </a:solidFill>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computation</a:t>
            </a:r>
            <a:br>
              <a:rPr lang="en-US" sz="2000" dirty="0">
                <a:solidFill>
                  <a:schemeClr val="bg1">
                    <a:lumMod val="50000"/>
                  </a:schemeClr>
                </a:solidFill>
                <a:latin typeface="Arial" panose="020B0604020202020204" pitchFamily="34" charset="0"/>
                <a:cs typeface="Arial" panose="020B0604020202020204" pitchFamily="34" charset="0"/>
              </a:rPr>
            </a:br>
            <a:r>
              <a:rPr lang="en-US" sz="2000" dirty="0">
                <a:solidFill>
                  <a:schemeClr val="bg1">
                    <a:lumMod val="50000"/>
                  </a:schemeClr>
                </a:solidFill>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which modern </a:t>
            </a:r>
            <a:br>
              <a:rPr lang="en-US" sz="2000" i="1"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    multicore systems </a:t>
            </a:r>
            <a:br>
              <a:rPr lang="en-US" sz="2000" i="1"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    now make feasible</a:t>
            </a:r>
          </a:p>
          <a:p>
            <a:pPr lvl="0"/>
            <a:endParaRPr 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746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P spid="15" grpId="0"/>
      <p:bldP spid="16" grpId="0"/>
      <p:bldP spid="19" grpId="0"/>
      <p:bldP spid="117" grpId="0"/>
      <p:bldP spid="1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86FC-2989-2A4A-851A-8F84BDBAE9FE}"/>
              </a:ext>
            </a:extLst>
          </p:cNvPr>
          <p:cNvSpPr>
            <a:spLocks noGrp="1"/>
          </p:cNvSpPr>
          <p:nvPr>
            <p:ph type="title"/>
          </p:nvPr>
        </p:nvSpPr>
        <p:spPr/>
        <p:txBody>
          <a:bodyPr>
            <a:normAutofit/>
          </a:bodyPr>
          <a:lstStyle/>
          <a:p>
            <a:pPr marR="0" rtl="0"/>
            <a:r>
              <a:rPr lang="en-US" b="0" dirty="0"/>
              <a:t>BRO</a:t>
            </a:r>
          </a:p>
        </p:txBody>
      </p:sp>
      <p:sp>
        <p:nvSpPr>
          <p:cNvPr id="3" name="Text Placeholder 2">
            <a:extLst>
              <a:ext uri="{FF2B5EF4-FFF2-40B4-BE49-F238E27FC236}">
                <a16:creationId xmlns:a16="http://schemas.microsoft.com/office/drawing/2014/main" id="{4B2D64D2-14C4-8F49-B003-D829DFE161EF}"/>
              </a:ext>
            </a:extLst>
          </p:cNvPr>
          <p:cNvSpPr>
            <a:spLocks noGrp="1"/>
          </p:cNvSpPr>
          <p:nvPr>
            <p:ph type="body" sz="quarter" idx="14"/>
          </p:nvPr>
        </p:nvSpPr>
        <p:spPr>
          <a:xfrm>
            <a:off x="6225656" y="1419573"/>
            <a:ext cx="5511641" cy="2858655"/>
          </a:xfrm>
        </p:spPr>
        <p:txBody>
          <a:bodyPr/>
          <a:lstStyle/>
          <a:p>
            <a:pPr marL="285750" marR="0" lvl="0" indent="-285750" rtl="0">
              <a:buFont typeface="Arial" panose="020B0604020202020204" pitchFamily="34" charset="0"/>
              <a:buChar char="•"/>
            </a:pPr>
            <a:r>
              <a:rPr lang="en-US" sz="2400" u="none" strike="noStrike" baseline="0" dirty="0">
                <a:solidFill>
                  <a:schemeClr val="bg1">
                    <a:lumMod val="50000"/>
                  </a:schemeClr>
                </a:solidFill>
              </a:rPr>
              <a:t>I began design &amp; implementation</a:t>
            </a:r>
            <a:br>
              <a:rPr lang="en-US" sz="2400" u="none" strike="noStrike" baseline="0" dirty="0">
                <a:solidFill>
                  <a:schemeClr val="bg1">
                    <a:lumMod val="50000"/>
                  </a:schemeClr>
                </a:solidFill>
              </a:rPr>
            </a:br>
            <a:r>
              <a:rPr lang="en-US" sz="2400" u="none" strike="noStrike" baseline="0" dirty="0">
                <a:solidFill>
                  <a:schemeClr val="bg1">
                    <a:lumMod val="50000"/>
                  </a:schemeClr>
                </a:solidFill>
              </a:rPr>
              <a:t>in 1995</a:t>
            </a:r>
          </a:p>
          <a:p>
            <a:pPr marL="285750" marR="0" lvl="0" indent="-285750" rtl="0">
              <a:buFont typeface="Arial" panose="020B0604020202020204" pitchFamily="34" charset="0"/>
              <a:buChar char="•"/>
            </a:pPr>
            <a:r>
              <a:rPr lang="en-US" sz="2400" u="none" strike="noStrike" baseline="0" dirty="0">
                <a:solidFill>
                  <a:schemeClr val="bg1">
                    <a:lumMod val="50000"/>
                  </a:schemeClr>
                </a:solidFill>
              </a:rPr>
              <a:t>Basis for a bunch of research papers</a:t>
            </a:r>
          </a:p>
          <a:p>
            <a:pPr marL="285750" marR="0" lvl="0" indent="-285750" rtl="0">
              <a:buFont typeface="Arial" panose="020B0604020202020204" pitchFamily="34" charset="0"/>
              <a:buChar char="•"/>
            </a:pPr>
            <a:r>
              <a:rPr lang="en-US" sz="2400" u="none" strike="noStrike" baseline="0" dirty="0">
                <a:solidFill>
                  <a:schemeClr val="bg1">
                    <a:lumMod val="50000"/>
                  </a:schemeClr>
                </a:solidFill>
              </a:rPr>
              <a:t>$10M+ in US funding for development (</a:t>
            </a:r>
            <a:r>
              <a:rPr lang="en-US" sz="2400" u="none" strike="noStrike" baseline="0" dirty="0" err="1">
                <a:solidFill>
                  <a:schemeClr val="bg1">
                    <a:lumMod val="50000"/>
                  </a:schemeClr>
                </a:solidFill>
                <a:latin typeface="Consolas" panose="020B0609020204030204" pitchFamily="49" charset="0"/>
                <a:cs typeface="Consolas" panose="020B0609020204030204" pitchFamily="49" charset="0"/>
              </a:rPr>
              <a:t>bro.org</a:t>
            </a:r>
            <a:r>
              <a:rPr lang="en-US" sz="2400" u="none" strike="noStrike" baseline="0" dirty="0">
                <a:solidFill>
                  <a:schemeClr val="bg1">
                    <a:lumMod val="50000"/>
                  </a:schemeClr>
                </a:solidFill>
              </a:rPr>
              <a:t>)</a:t>
            </a:r>
          </a:p>
          <a:p>
            <a:pPr marL="285750" marR="0" lvl="0" indent="-285750" rtl="0">
              <a:buFont typeface="Arial" panose="020B0604020202020204" pitchFamily="34" charset="0"/>
              <a:buChar char="•"/>
            </a:pPr>
            <a:r>
              <a:rPr lang="en-US" sz="2400" u="none" strike="noStrike" baseline="0" dirty="0">
                <a:solidFill>
                  <a:schemeClr val="bg1">
                    <a:lumMod val="50000"/>
                  </a:schemeClr>
                </a:solidFill>
              </a:rPr>
              <a:t>Open-source; widely used today</a:t>
            </a:r>
          </a:p>
        </p:txBody>
      </p:sp>
      <p:pic>
        <p:nvPicPr>
          <p:cNvPr id="4" name="Picture 3">
            <a:extLst>
              <a:ext uri="{FF2B5EF4-FFF2-40B4-BE49-F238E27FC236}">
                <a16:creationId xmlns:a16="http://schemas.microsoft.com/office/drawing/2014/main" id="{4F7CB3A6-D2FD-F04C-9A84-AE40BCE626D5}"/>
              </a:ext>
            </a:extLst>
          </p:cNvPr>
          <p:cNvPicPr>
            <a:picLocks noChangeAspect="1"/>
          </p:cNvPicPr>
          <p:nvPr/>
        </p:nvPicPr>
        <p:blipFill>
          <a:blip r:embed="rId2"/>
          <a:stretch>
            <a:fillRect/>
          </a:stretch>
        </p:blipFill>
        <p:spPr>
          <a:xfrm>
            <a:off x="457196" y="1394829"/>
            <a:ext cx="5389171" cy="3388480"/>
          </a:xfrm>
          <a:prstGeom prst="rect">
            <a:avLst/>
          </a:prstGeom>
          <a:ln>
            <a:solidFill>
              <a:schemeClr val="bg1">
                <a:lumMod val="85000"/>
              </a:schemeClr>
            </a:solidFill>
          </a:ln>
          <a:effectLst>
            <a:reflection blurRad="6350" stA="50000" endA="300" endPos="12000" dist="127000" dir="5400000" sy="-100000" algn="bl" rotWithShape="0"/>
          </a:effectLst>
        </p:spPr>
      </p:pic>
    </p:spTree>
    <p:extLst>
      <p:ext uri="{BB962C8B-B14F-4D97-AF65-F5344CB8AC3E}">
        <p14:creationId xmlns:p14="http://schemas.microsoft.com/office/powerpoint/2010/main" val="1097672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E5F2F6-ED1B-AC41-A020-CD921A0DDDCA}"/>
              </a:ext>
            </a:extLst>
          </p:cNvPr>
          <p:cNvSpPr/>
          <p:nvPr/>
        </p:nvSpPr>
        <p:spPr>
          <a:xfrm>
            <a:off x="10186988" y="1271588"/>
            <a:ext cx="1571625" cy="488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F86FC-2989-2A4A-851A-8F84BDBAE9FE}"/>
              </a:ext>
            </a:extLst>
          </p:cNvPr>
          <p:cNvSpPr>
            <a:spLocks noGrp="1"/>
          </p:cNvSpPr>
          <p:nvPr>
            <p:ph type="title"/>
          </p:nvPr>
        </p:nvSpPr>
        <p:spPr/>
        <p:txBody>
          <a:bodyPr/>
          <a:lstStyle/>
          <a:p>
            <a:pPr marR="0" rtl="0"/>
            <a:r>
              <a:rPr lang="en-US" b="0" i="0" u="none" strike="noStrike" baseline="0" dirty="0"/>
              <a:t>SOME </a:t>
            </a:r>
            <a:r>
              <a:rPr lang="en-US" i="0" u="none" strike="noStrike" baseline="0" dirty="0"/>
              <a:t>COMPANIES</a:t>
            </a:r>
            <a:r>
              <a:rPr lang="en-US" b="0" i="0" u="none" strike="noStrike" baseline="0" dirty="0"/>
              <a:t> USING BRO</a:t>
            </a:r>
          </a:p>
        </p:txBody>
      </p:sp>
      <p:grpSp>
        <p:nvGrpSpPr>
          <p:cNvPr id="7" name="Group 6">
            <a:extLst>
              <a:ext uri="{FF2B5EF4-FFF2-40B4-BE49-F238E27FC236}">
                <a16:creationId xmlns:a16="http://schemas.microsoft.com/office/drawing/2014/main" id="{B42973D3-24E3-3345-B580-B55C5C5D4EF9}"/>
              </a:ext>
            </a:extLst>
          </p:cNvPr>
          <p:cNvGrpSpPr/>
          <p:nvPr/>
        </p:nvGrpSpPr>
        <p:grpSpPr>
          <a:xfrm>
            <a:off x="484913" y="1550330"/>
            <a:ext cx="11085015" cy="4058268"/>
            <a:chOff x="459115" y="1550330"/>
            <a:chExt cx="11085015" cy="4058268"/>
          </a:xfrm>
        </p:grpSpPr>
        <p:grpSp>
          <p:nvGrpSpPr>
            <p:cNvPr id="8" name="Group 7">
              <a:extLst>
                <a:ext uri="{FF2B5EF4-FFF2-40B4-BE49-F238E27FC236}">
                  <a16:creationId xmlns:a16="http://schemas.microsoft.com/office/drawing/2014/main" id="{9DD9FE55-23BC-1D48-936E-BAAF29B30FDE}"/>
                </a:ext>
              </a:extLst>
            </p:cNvPr>
            <p:cNvGrpSpPr/>
            <p:nvPr/>
          </p:nvGrpSpPr>
          <p:grpSpPr>
            <a:xfrm>
              <a:off x="587381" y="1617133"/>
              <a:ext cx="10837871" cy="3158818"/>
              <a:chOff x="587381" y="1617133"/>
              <a:chExt cx="10837871" cy="3158818"/>
            </a:xfrm>
          </p:grpSpPr>
          <p:pic>
            <p:nvPicPr>
              <p:cNvPr id="41" name="Picture 40">
                <a:extLst>
                  <a:ext uri="{FF2B5EF4-FFF2-40B4-BE49-F238E27FC236}">
                    <a16:creationId xmlns:a16="http://schemas.microsoft.com/office/drawing/2014/main" id="{3516A3A8-693E-DB41-A4D0-3753DF5FCA47}"/>
                  </a:ext>
                </a:extLst>
              </p:cNvPr>
              <p:cNvPicPr>
                <a:picLocks noChangeAspect="1"/>
              </p:cNvPicPr>
              <p:nvPr/>
            </p:nvPicPr>
            <p:blipFill>
              <a:blip r:embed="rId2"/>
              <a:stretch>
                <a:fillRect/>
              </a:stretch>
            </p:blipFill>
            <p:spPr>
              <a:xfrm>
                <a:off x="587381" y="2795267"/>
                <a:ext cx="657869" cy="178121"/>
              </a:xfrm>
              <a:prstGeom prst="rect">
                <a:avLst/>
              </a:prstGeom>
            </p:spPr>
          </p:pic>
          <p:pic>
            <p:nvPicPr>
              <p:cNvPr id="42" name="Picture 41">
                <a:extLst>
                  <a:ext uri="{FF2B5EF4-FFF2-40B4-BE49-F238E27FC236}">
                    <a16:creationId xmlns:a16="http://schemas.microsoft.com/office/drawing/2014/main" id="{4DAE2DDD-9CF7-4B4C-94B4-9B9683F2B3BF}"/>
                  </a:ext>
                </a:extLst>
              </p:cNvPr>
              <p:cNvPicPr>
                <a:picLocks noChangeAspect="1"/>
              </p:cNvPicPr>
              <p:nvPr/>
            </p:nvPicPr>
            <p:blipFill>
              <a:blip r:embed="rId3"/>
              <a:stretch>
                <a:fillRect/>
              </a:stretch>
            </p:blipFill>
            <p:spPr>
              <a:xfrm>
                <a:off x="2225093" y="2618864"/>
                <a:ext cx="756884" cy="471173"/>
              </a:xfrm>
              <a:prstGeom prst="rect">
                <a:avLst/>
              </a:prstGeom>
            </p:spPr>
          </p:pic>
          <p:pic>
            <p:nvPicPr>
              <p:cNvPr id="43" name="Picture 42">
                <a:extLst>
                  <a:ext uri="{FF2B5EF4-FFF2-40B4-BE49-F238E27FC236}">
                    <a16:creationId xmlns:a16="http://schemas.microsoft.com/office/drawing/2014/main" id="{795C558B-7075-5B4F-B93D-922721A5E1C3}"/>
                  </a:ext>
                </a:extLst>
              </p:cNvPr>
              <p:cNvPicPr>
                <a:picLocks noChangeAspect="1"/>
              </p:cNvPicPr>
              <p:nvPr/>
            </p:nvPicPr>
            <p:blipFill>
              <a:blip r:embed="rId4"/>
              <a:stretch>
                <a:fillRect/>
              </a:stretch>
            </p:blipFill>
            <p:spPr>
              <a:xfrm>
                <a:off x="4130725" y="3552259"/>
                <a:ext cx="355724" cy="355724"/>
              </a:xfrm>
              <a:prstGeom prst="rect">
                <a:avLst/>
              </a:prstGeom>
            </p:spPr>
          </p:pic>
          <p:pic>
            <p:nvPicPr>
              <p:cNvPr id="44" name="Picture 43">
                <a:extLst>
                  <a:ext uri="{FF2B5EF4-FFF2-40B4-BE49-F238E27FC236}">
                    <a16:creationId xmlns:a16="http://schemas.microsoft.com/office/drawing/2014/main" id="{64E87DE6-6A00-3D43-984F-83265D31B339}"/>
                  </a:ext>
                </a:extLst>
              </p:cNvPr>
              <p:cNvPicPr>
                <a:picLocks noChangeAspect="1"/>
              </p:cNvPicPr>
              <p:nvPr/>
            </p:nvPicPr>
            <p:blipFill>
              <a:blip r:embed="rId5"/>
              <a:stretch>
                <a:fillRect/>
              </a:stretch>
            </p:blipFill>
            <p:spPr>
              <a:xfrm>
                <a:off x="5588655" y="4289540"/>
                <a:ext cx="481547" cy="486411"/>
              </a:xfrm>
              <a:prstGeom prst="rect">
                <a:avLst/>
              </a:prstGeom>
            </p:spPr>
          </p:pic>
          <p:pic>
            <p:nvPicPr>
              <p:cNvPr id="45" name="Picture 44">
                <a:extLst>
                  <a:ext uri="{FF2B5EF4-FFF2-40B4-BE49-F238E27FC236}">
                    <a16:creationId xmlns:a16="http://schemas.microsoft.com/office/drawing/2014/main" id="{85A4D07E-0383-0140-A57A-8E65BFF2DB35}"/>
                  </a:ext>
                </a:extLst>
              </p:cNvPr>
              <p:cNvPicPr>
                <a:picLocks noChangeAspect="1"/>
              </p:cNvPicPr>
              <p:nvPr/>
            </p:nvPicPr>
            <p:blipFill>
              <a:blip r:embed="rId6"/>
              <a:stretch>
                <a:fillRect/>
              </a:stretch>
            </p:blipFill>
            <p:spPr>
              <a:xfrm>
                <a:off x="3891280" y="1617133"/>
                <a:ext cx="727755" cy="727755"/>
              </a:xfrm>
              <a:prstGeom prst="rect">
                <a:avLst/>
              </a:prstGeom>
            </p:spPr>
          </p:pic>
          <p:pic>
            <p:nvPicPr>
              <p:cNvPr id="46" name="Picture 45">
                <a:extLst>
                  <a:ext uri="{FF2B5EF4-FFF2-40B4-BE49-F238E27FC236}">
                    <a16:creationId xmlns:a16="http://schemas.microsoft.com/office/drawing/2014/main" id="{FDDA6A7A-533D-884E-AACE-FD275B3803FA}"/>
                  </a:ext>
                </a:extLst>
              </p:cNvPr>
              <p:cNvPicPr>
                <a:picLocks noChangeAspect="1"/>
              </p:cNvPicPr>
              <p:nvPr/>
            </p:nvPicPr>
            <p:blipFill>
              <a:blip r:embed="rId7"/>
              <a:stretch>
                <a:fillRect/>
              </a:stretch>
            </p:blipFill>
            <p:spPr>
              <a:xfrm>
                <a:off x="8764557" y="2654739"/>
                <a:ext cx="1246545" cy="354132"/>
              </a:xfrm>
              <a:prstGeom prst="rect">
                <a:avLst/>
              </a:prstGeom>
            </p:spPr>
          </p:pic>
          <p:pic>
            <p:nvPicPr>
              <p:cNvPr id="47" name="Picture 46">
                <a:extLst>
                  <a:ext uri="{FF2B5EF4-FFF2-40B4-BE49-F238E27FC236}">
                    <a16:creationId xmlns:a16="http://schemas.microsoft.com/office/drawing/2014/main" id="{E27366E1-E42C-F449-B6C7-1D34B6C33B18}"/>
                  </a:ext>
                </a:extLst>
              </p:cNvPr>
              <p:cNvPicPr>
                <a:picLocks noChangeAspect="1"/>
              </p:cNvPicPr>
              <p:nvPr/>
            </p:nvPicPr>
            <p:blipFill>
              <a:blip r:embed="rId8"/>
              <a:stretch>
                <a:fillRect/>
              </a:stretch>
            </p:blipFill>
            <p:spPr>
              <a:xfrm>
                <a:off x="10751860" y="1644314"/>
                <a:ext cx="673392" cy="673392"/>
              </a:xfrm>
              <a:prstGeom prst="rect">
                <a:avLst/>
              </a:prstGeom>
            </p:spPr>
          </p:pic>
        </p:grpSp>
        <p:grpSp>
          <p:nvGrpSpPr>
            <p:cNvPr id="9" name="Group 8">
              <a:extLst>
                <a:ext uri="{FF2B5EF4-FFF2-40B4-BE49-F238E27FC236}">
                  <a16:creationId xmlns:a16="http://schemas.microsoft.com/office/drawing/2014/main" id="{5EBC4A82-410F-8F4C-93CC-A15037C8AD6B}"/>
                </a:ext>
              </a:extLst>
            </p:cNvPr>
            <p:cNvGrpSpPr/>
            <p:nvPr/>
          </p:nvGrpSpPr>
          <p:grpSpPr>
            <a:xfrm>
              <a:off x="715646" y="1550330"/>
              <a:ext cx="10743783" cy="3796408"/>
              <a:chOff x="715646" y="1350687"/>
              <a:chExt cx="10743783" cy="3796408"/>
            </a:xfrm>
          </p:grpSpPr>
          <p:pic>
            <p:nvPicPr>
              <p:cNvPr id="34" name="Picture 33">
                <a:extLst>
                  <a:ext uri="{FF2B5EF4-FFF2-40B4-BE49-F238E27FC236}">
                    <a16:creationId xmlns:a16="http://schemas.microsoft.com/office/drawing/2014/main" id="{C4D88B98-B7F8-1749-8198-D74BBB477A1C}"/>
                  </a:ext>
                </a:extLst>
              </p:cNvPr>
              <p:cNvPicPr>
                <a:picLocks noChangeAspect="1"/>
              </p:cNvPicPr>
              <p:nvPr/>
            </p:nvPicPr>
            <p:blipFill>
              <a:blip r:embed="rId9"/>
              <a:stretch>
                <a:fillRect/>
              </a:stretch>
            </p:blipFill>
            <p:spPr>
              <a:xfrm>
                <a:off x="715646" y="1545781"/>
                <a:ext cx="401338" cy="519379"/>
              </a:xfrm>
              <a:prstGeom prst="rect">
                <a:avLst/>
              </a:prstGeom>
            </p:spPr>
          </p:pic>
          <p:pic>
            <p:nvPicPr>
              <p:cNvPr id="35" name="Picture 34">
                <a:extLst>
                  <a:ext uri="{FF2B5EF4-FFF2-40B4-BE49-F238E27FC236}">
                    <a16:creationId xmlns:a16="http://schemas.microsoft.com/office/drawing/2014/main" id="{596B2A6E-131E-304B-B517-AA8FFBEE3C73}"/>
                  </a:ext>
                </a:extLst>
              </p:cNvPr>
              <p:cNvPicPr>
                <a:picLocks noChangeAspect="1"/>
              </p:cNvPicPr>
              <p:nvPr/>
            </p:nvPicPr>
            <p:blipFill>
              <a:blip r:embed="rId10"/>
              <a:stretch>
                <a:fillRect/>
              </a:stretch>
            </p:blipFill>
            <p:spPr>
              <a:xfrm>
                <a:off x="1995396" y="4069810"/>
                <a:ext cx="1216279" cy="482277"/>
              </a:xfrm>
              <a:prstGeom prst="rect">
                <a:avLst/>
              </a:prstGeom>
            </p:spPr>
          </p:pic>
          <p:pic>
            <p:nvPicPr>
              <p:cNvPr id="36" name="Picture 35">
                <a:extLst>
                  <a:ext uri="{FF2B5EF4-FFF2-40B4-BE49-F238E27FC236}">
                    <a16:creationId xmlns:a16="http://schemas.microsoft.com/office/drawing/2014/main" id="{D5FFCE15-8DBC-1542-9B56-588866B21F97}"/>
                  </a:ext>
                </a:extLst>
              </p:cNvPr>
              <p:cNvPicPr>
                <a:picLocks noChangeAspect="1"/>
              </p:cNvPicPr>
              <p:nvPr/>
            </p:nvPicPr>
            <p:blipFill>
              <a:blip r:embed="rId11"/>
              <a:stretch>
                <a:fillRect/>
              </a:stretch>
            </p:blipFill>
            <p:spPr>
              <a:xfrm>
                <a:off x="3973974" y="4894848"/>
                <a:ext cx="669227" cy="252247"/>
              </a:xfrm>
              <a:prstGeom prst="rect">
                <a:avLst/>
              </a:prstGeom>
            </p:spPr>
          </p:pic>
          <p:pic>
            <p:nvPicPr>
              <p:cNvPr id="37" name="Picture 36">
                <a:extLst>
                  <a:ext uri="{FF2B5EF4-FFF2-40B4-BE49-F238E27FC236}">
                    <a16:creationId xmlns:a16="http://schemas.microsoft.com/office/drawing/2014/main" id="{2A18A5BA-96FF-4443-A6A0-4F6F1AC302CF}"/>
                  </a:ext>
                </a:extLst>
              </p:cNvPr>
              <p:cNvPicPr>
                <a:picLocks noChangeAspect="1"/>
              </p:cNvPicPr>
              <p:nvPr/>
            </p:nvPicPr>
            <p:blipFill>
              <a:blip r:embed="rId12"/>
              <a:stretch>
                <a:fillRect/>
              </a:stretch>
            </p:blipFill>
            <p:spPr>
              <a:xfrm>
                <a:off x="7095251" y="1350687"/>
                <a:ext cx="854441" cy="854441"/>
              </a:xfrm>
              <a:prstGeom prst="rect">
                <a:avLst/>
              </a:prstGeom>
            </p:spPr>
          </p:pic>
          <p:pic>
            <p:nvPicPr>
              <p:cNvPr id="38" name="Shape 578">
                <a:extLst>
                  <a:ext uri="{FF2B5EF4-FFF2-40B4-BE49-F238E27FC236}">
                    <a16:creationId xmlns:a16="http://schemas.microsoft.com/office/drawing/2014/main" id="{3359C69F-6F4A-BC48-870B-78D0C770427F}"/>
                  </a:ext>
                </a:extLst>
              </p:cNvPr>
              <p:cNvPicPr preferRelativeResize="0"/>
              <p:nvPr/>
            </p:nvPicPr>
            <p:blipFill rotWithShape="1">
              <a:blip r:embed="rId13" cstate="screen"/>
              <a:srcRect/>
              <a:stretch/>
            </p:blipFill>
            <p:spPr>
              <a:xfrm>
                <a:off x="7085309" y="4184894"/>
                <a:ext cx="853879" cy="252316"/>
              </a:xfrm>
              <a:prstGeom prst="rect">
                <a:avLst/>
              </a:prstGeom>
              <a:noFill/>
              <a:ln>
                <a:noFill/>
              </a:ln>
            </p:spPr>
          </p:pic>
          <p:pic>
            <p:nvPicPr>
              <p:cNvPr id="39" name="Picture 38">
                <a:extLst>
                  <a:ext uri="{FF2B5EF4-FFF2-40B4-BE49-F238E27FC236}">
                    <a16:creationId xmlns:a16="http://schemas.microsoft.com/office/drawing/2014/main" id="{CAF8BA9E-6901-2840-9C6A-D902E2C98059}"/>
                  </a:ext>
                </a:extLst>
              </p:cNvPr>
              <p:cNvPicPr>
                <a:picLocks noChangeAspect="1"/>
              </p:cNvPicPr>
              <p:nvPr/>
            </p:nvPicPr>
            <p:blipFill>
              <a:blip r:embed="rId14"/>
              <a:stretch>
                <a:fillRect/>
              </a:stretch>
            </p:blipFill>
            <p:spPr>
              <a:xfrm>
                <a:off x="5375324" y="1662905"/>
                <a:ext cx="914789" cy="236923"/>
              </a:xfrm>
              <a:prstGeom prst="rect">
                <a:avLst/>
              </a:prstGeom>
            </p:spPr>
          </p:pic>
          <p:pic>
            <p:nvPicPr>
              <p:cNvPr id="40" name="Picture 39">
                <a:extLst>
                  <a:ext uri="{FF2B5EF4-FFF2-40B4-BE49-F238E27FC236}">
                    <a16:creationId xmlns:a16="http://schemas.microsoft.com/office/drawing/2014/main" id="{BE7EF185-E2C1-824D-B969-F73121491168}"/>
                  </a:ext>
                </a:extLst>
              </p:cNvPr>
              <p:cNvPicPr>
                <a:picLocks noChangeAspect="1"/>
              </p:cNvPicPr>
              <p:nvPr/>
            </p:nvPicPr>
            <p:blipFill rotWithShape="1">
              <a:blip r:embed="rId15"/>
              <a:srcRect t="1" r="4126" b="-1"/>
              <a:stretch/>
            </p:blipFill>
            <p:spPr>
              <a:xfrm>
                <a:off x="10717683" y="3432578"/>
                <a:ext cx="741746" cy="227445"/>
              </a:xfrm>
              <a:prstGeom prst="rect">
                <a:avLst/>
              </a:prstGeom>
            </p:spPr>
          </p:pic>
        </p:grpSp>
        <p:grpSp>
          <p:nvGrpSpPr>
            <p:cNvPr id="10" name="Group 9">
              <a:extLst>
                <a:ext uri="{FF2B5EF4-FFF2-40B4-BE49-F238E27FC236}">
                  <a16:creationId xmlns:a16="http://schemas.microsoft.com/office/drawing/2014/main" id="{E02778E1-6FE1-484F-98FA-AF0B999A5AFB}"/>
                </a:ext>
              </a:extLst>
            </p:cNvPr>
            <p:cNvGrpSpPr/>
            <p:nvPr/>
          </p:nvGrpSpPr>
          <p:grpSpPr>
            <a:xfrm>
              <a:off x="459115" y="2576736"/>
              <a:ext cx="11047301" cy="3031862"/>
              <a:chOff x="459115" y="2373863"/>
              <a:chExt cx="11047301" cy="3031862"/>
            </a:xfrm>
          </p:grpSpPr>
          <p:pic>
            <p:nvPicPr>
              <p:cNvPr id="27" name="Picture 26">
                <a:extLst>
                  <a:ext uri="{FF2B5EF4-FFF2-40B4-BE49-F238E27FC236}">
                    <a16:creationId xmlns:a16="http://schemas.microsoft.com/office/drawing/2014/main" id="{0B9A1097-913D-9840-99B0-B7ADD96DC8CE}"/>
                  </a:ext>
                </a:extLst>
              </p:cNvPr>
              <p:cNvPicPr>
                <a:picLocks noChangeAspect="1"/>
              </p:cNvPicPr>
              <p:nvPr/>
            </p:nvPicPr>
            <p:blipFill>
              <a:blip r:embed="rId16"/>
              <a:stretch>
                <a:fillRect/>
              </a:stretch>
            </p:blipFill>
            <p:spPr>
              <a:xfrm>
                <a:off x="459115" y="4215366"/>
                <a:ext cx="914400" cy="184912"/>
              </a:xfrm>
              <a:prstGeom prst="rect">
                <a:avLst/>
              </a:prstGeom>
            </p:spPr>
          </p:pic>
          <p:pic>
            <p:nvPicPr>
              <p:cNvPr id="28" name="Picture 27">
                <a:extLst>
                  <a:ext uri="{FF2B5EF4-FFF2-40B4-BE49-F238E27FC236}">
                    <a16:creationId xmlns:a16="http://schemas.microsoft.com/office/drawing/2014/main" id="{B8276EF9-A233-9548-B7CB-CE985EDB5E4D}"/>
                  </a:ext>
                </a:extLst>
              </p:cNvPr>
              <p:cNvPicPr>
                <a:picLocks noChangeAspect="1"/>
              </p:cNvPicPr>
              <p:nvPr/>
            </p:nvPicPr>
            <p:blipFill>
              <a:blip r:embed="rId17"/>
              <a:stretch>
                <a:fillRect/>
              </a:stretch>
            </p:blipFill>
            <p:spPr>
              <a:xfrm>
                <a:off x="2270281" y="4739216"/>
                <a:ext cx="666509" cy="666509"/>
              </a:xfrm>
              <a:prstGeom prst="rect">
                <a:avLst/>
              </a:prstGeom>
            </p:spPr>
          </p:pic>
          <p:pic>
            <p:nvPicPr>
              <p:cNvPr id="29" name="Picture 28">
                <a:extLst>
                  <a:ext uri="{FF2B5EF4-FFF2-40B4-BE49-F238E27FC236}">
                    <a16:creationId xmlns:a16="http://schemas.microsoft.com/office/drawing/2014/main" id="{DBDC27E2-BD45-4E4F-B81F-2444F4B35C8C}"/>
                  </a:ext>
                </a:extLst>
              </p:cNvPr>
              <p:cNvPicPr>
                <a:picLocks noChangeAspect="1"/>
              </p:cNvPicPr>
              <p:nvPr/>
            </p:nvPicPr>
            <p:blipFill>
              <a:blip r:embed="rId18"/>
              <a:stretch>
                <a:fillRect/>
              </a:stretch>
            </p:blipFill>
            <p:spPr>
              <a:xfrm>
                <a:off x="5654272" y="2453006"/>
                <a:ext cx="350312" cy="350312"/>
              </a:xfrm>
              <a:prstGeom prst="rect">
                <a:avLst/>
              </a:prstGeom>
            </p:spPr>
          </p:pic>
          <p:pic>
            <p:nvPicPr>
              <p:cNvPr id="30" name="Picture 29">
                <a:extLst>
                  <a:ext uri="{FF2B5EF4-FFF2-40B4-BE49-F238E27FC236}">
                    <a16:creationId xmlns:a16="http://schemas.microsoft.com/office/drawing/2014/main" id="{A9BC369B-65E3-3C4B-B2CF-3569F8AEF558}"/>
                  </a:ext>
                </a:extLst>
              </p:cNvPr>
              <p:cNvPicPr>
                <a:picLocks noChangeAspect="1"/>
              </p:cNvPicPr>
              <p:nvPr/>
            </p:nvPicPr>
            <p:blipFill>
              <a:blip r:embed="rId19"/>
              <a:stretch>
                <a:fillRect/>
              </a:stretch>
            </p:blipFill>
            <p:spPr>
              <a:xfrm>
                <a:off x="7313428" y="2373863"/>
                <a:ext cx="418088" cy="555431"/>
              </a:xfrm>
              <a:prstGeom prst="rect">
                <a:avLst/>
              </a:prstGeom>
            </p:spPr>
          </p:pic>
          <p:pic>
            <p:nvPicPr>
              <p:cNvPr id="31" name="Picture 30">
                <a:extLst>
                  <a:ext uri="{FF2B5EF4-FFF2-40B4-BE49-F238E27FC236}">
                    <a16:creationId xmlns:a16="http://schemas.microsoft.com/office/drawing/2014/main" id="{EAC511AE-DAAB-6640-939B-CC07A963023B}"/>
                  </a:ext>
                </a:extLst>
              </p:cNvPr>
              <p:cNvPicPr>
                <a:picLocks noChangeAspect="1"/>
              </p:cNvPicPr>
              <p:nvPr/>
            </p:nvPicPr>
            <p:blipFill>
              <a:blip r:embed="rId20"/>
              <a:stretch>
                <a:fillRect/>
              </a:stretch>
            </p:blipFill>
            <p:spPr>
              <a:xfrm>
                <a:off x="6881821" y="4963486"/>
                <a:ext cx="1260855" cy="108512"/>
              </a:xfrm>
              <a:prstGeom prst="rect">
                <a:avLst/>
              </a:prstGeom>
            </p:spPr>
          </p:pic>
          <p:pic>
            <p:nvPicPr>
              <p:cNvPr id="32" name="Picture 31">
                <a:extLst>
                  <a:ext uri="{FF2B5EF4-FFF2-40B4-BE49-F238E27FC236}">
                    <a16:creationId xmlns:a16="http://schemas.microsoft.com/office/drawing/2014/main" id="{CCECA9C4-F09E-184D-A850-42C8C1F21E9F}"/>
                  </a:ext>
                </a:extLst>
              </p:cNvPr>
              <p:cNvPicPr>
                <a:picLocks noChangeAspect="1"/>
              </p:cNvPicPr>
              <p:nvPr/>
            </p:nvPicPr>
            <p:blipFill>
              <a:blip r:embed="rId21"/>
              <a:stretch>
                <a:fillRect/>
              </a:stretch>
            </p:blipFill>
            <p:spPr>
              <a:xfrm>
                <a:off x="8934603" y="4193971"/>
                <a:ext cx="906452" cy="227702"/>
              </a:xfrm>
              <a:prstGeom prst="rect">
                <a:avLst/>
              </a:prstGeom>
            </p:spPr>
          </p:pic>
          <p:pic>
            <p:nvPicPr>
              <p:cNvPr id="33" name="Picture 32">
                <a:extLst>
                  <a:ext uri="{FF2B5EF4-FFF2-40B4-BE49-F238E27FC236}">
                    <a16:creationId xmlns:a16="http://schemas.microsoft.com/office/drawing/2014/main" id="{30FEABF1-2545-8C42-8B72-AFF1CFAD04D9}"/>
                  </a:ext>
                </a:extLst>
              </p:cNvPr>
              <p:cNvPicPr>
                <a:picLocks noChangeAspect="1"/>
              </p:cNvPicPr>
              <p:nvPr/>
            </p:nvPicPr>
            <p:blipFill>
              <a:blip r:embed="rId22"/>
              <a:stretch>
                <a:fillRect/>
              </a:stretch>
            </p:blipFill>
            <p:spPr>
              <a:xfrm>
                <a:off x="10670697" y="4207133"/>
                <a:ext cx="835719" cy="201378"/>
              </a:xfrm>
              <a:prstGeom prst="rect">
                <a:avLst/>
              </a:prstGeom>
            </p:spPr>
          </p:pic>
        </p:grpSp>
        <p:grpSp>
          <p:nvGrpSpPr>
            <p:cNvPr id="11" name="Group 10">
              <a:extLst>
                <a:ext uri="{FF2B5EF4-FFF2-40B4-BE49-F238E27FC236}">
                  <a16:creationId xmlns:a16="http://schemas.microsoft.com/office/drawing/2014/main" id="{59708F33-5F08-DB43-BD23-6D2F7F766619}"/>
                </a:ext>
              </a:extLst>
            </p:cNvPr>
            <p:cNvGrpSpPr/>
            <p:nvPr/>
          </p:nvGrpSpPr>
          <p:grpSpPr>
            <a:xfrm>
              <a:off x="474244" y="1760232"/>
              <a:ext cx="11069886" cy="3754370"/>
              <a:chOff x="474244" y="1676272"/>
              <a:chExt cx="11069886" cy="3754370"/>
            </a:xfrm>
          </p:grpSpPr>
          <p:pic>
            <p:nvPicPr>
              <p:cNvPr id="20" name="Picture 19">
                <a:extLst>
                  <a:ext uri="{FF2B5EF4-FFF2-40B4-BE49-F238E27FC236}">
                    <a16:creationId xmlns:a16="http://schemas.microsoft.com/office/drawing/2014/main" id="{0F4201CD-1F9F-2941-8342-A42A0C13696D}"/>
                  </a:ext>
                </a:extLst>
              </p:cNvPr>
              <p:cNvPicPr>
                <a:picLocks noChangeAspect="1"/>
              </p:cNvPicPr>
              <p:nvPr/>
            </p:nvPicPr>
            <p:blipFill>
              <a:blip r:embed="rId23"/>
              <a:stretch>
                <a:fillRect/>
              </a:stretch>
            </p:blipFill>
            <p:spPr>
              <a:xfrm>
                <a:off x="474244" y="4764268"/>
                <a:ext cx="884143" cy="666374"/>
              </a:xfrm>
              <a:prstGeom prst="rect">
                <a:avLst/>
              </a:prstGeom>
            </p:spPr>
          </p:pic>
          <p:pic>
            <p:nvPicPr>
              <p:cNvPr id="21" name="Picture 20">
                <a:extLst>
                  <a:ext uri="{FF2B5EF4-FFF2-40B4-BE49-F238E27FC236}">
                    <a16:creationId xmlns:a16="http://schemas.microsoft.com/office/drawing/2014/main" id="{487BA578-CA59-0044-A518-56B009269C94}"/>
                  </a:ext>
                </a:extLst>
              </p:cNvPr>
              <p:cNvPicPr>
                <a:picLocks noChangeAspect="1"/>
              </p:cNvPicPr>
              <p:nvPr/>
            </p:nvPicPr>
            <p:blipFill>
              <a:blip r:embed="rId24"/>
              <a:stretch>
                <a:fillRect/>
              </a:stretch>
            </p:blipFill>
            <p:spPr>
              <a:xfrm>
                <a:off x="4127594" y="2573878"/>
                <a:ext cx="361985" cy="361985"/>
              </a:xfrm>
              <a:prstGeom prst="rect">
                <a:avLst/>
              </a:prstGeom>
            </p:spPr>
          </p:pic>
          <p:pic>
            <p:nvPicPr>
              <p:cNvPr id="22" name="Picture 21">
                <a:extLst>
                  <a:ext uri="{FF2B5EF4-FFF2-40B4-BE49-F238E27FC236}">
                    <a16:creationId xmlns:a16="http://schemas.microsoft.com/office/drawing/2014/main" id="{074A7FC3-8FCC-D541-9603-6952EBBC0D1C}"/>
                  </a:ext>
                </a:extLst>
              </p:cNvPr>
              <p:cNvPicPr>
                <a:picLocks noChangeAspect="1"/>
              </p:cNvPicPr>
              <p:nvPr/>
            </p:nvPicPr>
            <p:blipFill>
              <a:blip r:embed="rId25"/>
              <a:stretch>
                <a:fillRect/>
              </a:stretch>
            </p:blipFill>
            <p:spPr>
              <a:xfrm>
                <a:off x="5372178" y="3361251"/>
                <a:ext cx="854730" cy="569820"/>
              </a:xfrm>
              <a:prstGeom prst="rect">
                <a:avLst/>
              </a:prstGeom>
            </p:spPr>
          </p:pic>
          <p:pic>
            <p:nvPicPr>
              <p:cNvPr id="23" name="Picture 22">
                <a:extLst>
                  <a:ext uri="{FF2B5EF4-FFF2-40B4-BE49-F238E27FC236}">
                    <a16:creationId xmlns:a16="http://schemas.microsoft.com/office/drawing/2014/main" id="{02F8258D-E903-AD44-B1BA-72D2A9A5F170}"/>
                  </a:ext>
                </a:extLst>
              </p:cNvPr>
              <p:cNvPicPr>
                <a:picLocks noChangeAspect="1"/>
              </p:cNvPicPr>
              <p:nvPr/>
            </p:nvPicPr>
            <p:blipFill>
              <a:blip r:embed="rId26"/>
              <a:stretch>
                <a:fillRect/>
              </a:stretch>
            </p:blipFill>
            <p:spPr>
              <a:xfrm>
                <a:off x="7148003" y="3537940"/>
                <a:ext cx="728488" cy="234719"/>
              </a:xfrm>
              <a:prstGeom prst="rect">
                <a:avLst/>
              </a:prstGeom>
            </p:spPr>
          </p:pic>
          <p:pic>
            <p:nvPicPr>
              <p:cNvPr id="24" name="Picture 23">
                <a:extLst>
                  <a:ext uri="{FF2B5EF4-FFF2-40B4-BE49-F238E27FC236}">
                    <a16:creationId xmlns:a16="http://schemas.microsoft.com/office/drawing/2014/main" id="{0AFE1A29-7AFF-0B45-9D0F-51FEFCA2D260}"/>
                  </a:ext>
                </a:extLst>
              </p:cNvPr>
              <p:cNvPicPr>
                <a:picLocks noChangeAspect="1"/>
              </p:cNvPicPr>
              <p:nvPr/>
            </p:nvPicPr>
            <p:blipFill>
              <a:blip r:embed="rId27"/>
              <a:stretch>
                <a:fillRect/>
              </a:stretch>
            </p:blipFill>
            <p:spPr>
              <a:xfrm>
                <a:off x="9149538" y="1676272"/>
                <a:ext cx="424986" cy="420736"/>
              </a:xfrm>
              <a:prstGeom prst="rect">
                <a:avLst/>
              </a:prstGeom>
            </p:spPr>
          </p:pic>
          <p:pic>
            <p:nvPicPr>
              <p:cNvPr id="25" name="Picture 24">
                <a:extLst>
                  <a:ext uri="{FF2B5EF4-FFF2-40B4-BE49-F238E27FC236}">
                    <a16:creationId xmlns:a16="http://schemas.microsoft.com/office/drawing/2014/main" id="{625521DC-C35A-854B-AF61-1AD207684549}"/>
                  </a:ext>
                </a:extLst>
              </p:cNvPr>
              <p:cNvPicPr>
                <a:picLocks noChangeAspect="1"/>
              </p:cNvPicPr>
              <p:nvPr/>
            </p:nvPicPr>
            <p:blipFill>
              <a:blip r:embed="rId28"/>
              <a:stretch>
                <a:fillRect/>
              </a:stretch>
            </p:blipFill>
            <p:spPr>
              <a:xfrm>
                <a:off x="8928113" y="4947344"/>
                <a:ext cx="919432" cy="300222"/>
              </a:xfrm>
              <a:prstGeom prst="rect">
                <a:avLst/>
              </a:prstGeom>
            </p:spPr>
          </p:pic>
          <p:pic>
            <p:nvPicPr>
              <p:cNvPr id="26" name="Picture 25">
                <a:extLst>
                  <a:ext uri="{FF2B5EF4-FFF2-40B4-BE49-F238E27FC236}">
                    <a16:creationId xmlns:a16="http://schemas.microsoft.com/office/drawing/2014/main" id="{AD99B405-9CFB-AB4B-A002-62D01FD53E9D}"/>
                  </a:ext>
                </a:extLst>
              </p:cNvPr>
              <p:cNvPicPr>
                <a:picLocks noChangeAspect="1"/>
              </p:cNvPicPr>
              <p:nvPr/>
            </p:nvPicPr>
            <p:blipFill>
              <a:blip r:embed="rId29"/>
              <a:stretch>
                <a:fillRect/>
              </a:stretch>
            </p:blipFill>
            <p:spPr>
              <a:xfrm>
                <a:off x="10632982" y="4921438"/>
                <a:ext cx="911148" cy="352035"/>
              </a:xfrm>
              <a:prstGeom prst="rect">
                <a:avLst/>
              </a:prstGeom>
            </p:spPr>
          </p:pic>
        </p:grpSp>
        <p:grpSp>
          <p:nvGrpSpPr>
            <p:cNvPr id="12" name="Group 11">
              <a:extLst>
                <a:ext uri="{FF2B5EF4-FFF2-40B4-BE49-F238E27FC236}">
                  <a16:creationId xmlns:a16="http://schemas.microsoft.com/office/drawing/2014/main" id="{FDCE495E-0136-F040-A20A-EB0D0A923472}"/>
                </a:ext>
              </a:extLst>
            </p:cNvPr>
            <p:cNvGrpSpPr/>
            <p:nvPr/>
          </p:nvGrpSpPr>
          <p:grpSpPr>
            <a:xfrm>
              <a:off x="459115" y="1893497"/>
              <a:ext cx="10933793" cy="3549578"/>
              <a:chOff x="459115" y="1807851"/>
              <a:chExt cx="10933793" cy="3549578"/>
            </a:xfrm>
          </p:grpSpPr>
          <p:pic>
            <p:nvPicPr>
              <p:cNvPr id="13" name="Picture 12">
                <a:extLst>
                  <a:ext uri="{FF2B5EF4-FFF2-40B4-BE49-F238E27FC236}">
                    <a16:creationId xmlns:a16="http://schemas.microsoft.com/office/drawing/2014/main" id="{7D865DC1-3D4B-E44C-90EA-CF8AC3F3834C}"/>
                  </a:ext>
                </a:extLst>
              </p:cNvPr>
              <p:cNvPicPr>
                <a:picLocks noChangeAspect="1"/>
              </p:cNvPicPr>
              <p:nvPr/>
            </p:nvPicPr>
            <p:blipFill>
              <a:blip r:embed="rId30"/>
              <a:stretch>
                <a:fillRect/>
              </a:stretch>
            </p:blipFill>
            <p:spPr>
              <a:xfrm>
                <a:off x="459115" y="3481958"/>
                <a:ext cx="914400" cy="335036"/>
              </a:xfrm>
              <a:prstGeom prst="rect">
                <a:avLst/>
              </a:prstGeom>
            </p:spPr>
          </p:pic>
          <p:pic>
            <p:nvPicPr>
              <p:cNvPr id="14" name="Picture 13">
                <a:extLst>
                  <a:ext uri="{FF2B5EF4-FFF2-40B4-BE49-F238E27FC236}">
                    <a16:creationId xmlns:a16="http://schemas.microsoft.com/office/drawing/2014/main" id="{D0053CC6-F9D4-654D-B7BB-01D33CA47CAA}"/>
                  </a:ext>
                </a:extLst>
              </p:cNvPr>
              <p:cNvPicPr>
                <a:picLocks noChangeAspect="1"/>
              </p:cNvPicPr>
              <p:nvPr/>
            </p:nvPicPr>
            <p:blipFill>
              <a:blip r:embed="rId31"/>
              <a:stretch>
                <a:fillRect/>
              </a:stretch>
            </p:blipFill>
            <p:spPr>
              <a:xfrm>
                <a:off x="2448604" y="3469159"/>
                <a:ext cx="309862" cy="309862"/>
              </a:xfrm>
              <a:prstGeom prst="rect">
                <a:avLst/>
              </a:prstGeom>
            </p:spPr>
          </p:pic>
          <p:pic>
            <p:nvPicPr>
              <p:cNvPr id="15" name="Picture 14">
                <a:extLst>
                  <a:ext uri="{FF2B5EF4-FFF2-40B4-BE49-F238E27FC236}">
                    <a16:creationId xmlns:a16="http://schemas.microsoft.com/office/drawing/2014/main" id="{2819D297-78DB-2E46-A184-32F686632E95}"/>
                  </a:ext>
                </a:extLst>
              </p:cNvPr>
              <p:cNvPicPr>
                <a:picLocks noChangeAspect="1"/>
              </p:cNvPicPr>
              <p:nvPr/>
            </p:nvPicPr>
            <p:blipFill>
              <a:blip r:embed="rId32"/>
              <a:stretch>
                <a:fillRect/>
              </a:stretch>
            </p:blipFill>
            <p:spPr>
              <a:xfrm>
                <a:off x="3833556" y="4157844"/>
                <a:ext cx="950062" cy="534410"/>
              </a:xfrm>
              <a:prstGeom prst="rect">
                <a:avLst/>
              </a:prstGeom>
            </p:spPr>
          </p:pic>
          <p:pic>
            <p:nvPicPr>
              <p:cNvPr id="16" name="Picture 15">
                <a:extLst>
                  <a:ext uri="{FF2B5EF4-FFF2-40B4-BE49-F238E27FC236}">
                    <a16:creationId xmlns:a16="http://schemas.microsoft.com/office/drawing/2014/main" id="{3311FDA6-1401-2641-8699-93F909B798CB}"/>
                  </a:ext>
                </a:extLst>
              </p:cNvPr>
              <p:cNvPicPr>
                <a:picLocks noChangeAspect="1"/>
              </p:cNvPicPr>
              <p:nvPr/>
            </p:nvPicPr>
            <p:blipFill>
              <a:blip r:embed="rId33"/>
              <a:stretch>
                <a:fillRect/>
              </a:stretch>
            </p:blipFill>
            <p:spPr>
              <a:xfrm>
                <a:off x="5550590" y="4969220"/>
                <a:ext cx="564258" cy="388209"/>
              </a:xfrm>
              <a:prstGeom prst="rect">
                <a:avLst/>
              </a:prstGeom>
            </p:spPr>
          </p:pic>
          <p:pic>
            <p:nvPicPr>
              <p:cNvPr id="17" name="Picture 16">
                <a:extLst>
                  <a:ext uri="{FF2B5EF4-FFF2-40B4-BE49-F238E27FC236}">
                    <a16:creationId xmlns:a16="http://schemas.microsoft.com/office/drawing/2014/main" id="{56BDC996-532B-B94B-AC24-0297155D6093}"/>
                  </a:ext>
                </a:extLst>
              </p:cNvPr>
              <p:cNvPicPr>
                <a:picLocks noChangeAspect="1"/>
              </p:cNvPicPr>
              <p:nvPr/>
            </p:nvPicPr>
            <p:blipFill>
              <a:blip r:embed="rId34"/>
              <a:stretch>
                <a:fillRect/>
              </a:stretch>
            </p:blipFill>
            <p:spPr>
              <a:xfrm>
                <a:off x="2234137" y="1807851"/>
                <a:ext cx="684232" cy="223231"/>
              </a:xfrm>
              <a:prstGeom prst="rect">
                <a:avLst/>
              </a:prstGeom>
            </p:spPr>
          </p:pic>
          <p:pic>
            <p:nvPicPr>
              <p:cNvPr id="18" name="Picture 17">
                <a:extLst>
                  <a:ext uri="{FF2B5EF4-FFF2-40B4-BE49-F238E27FC236}">
                    <a16:creationId xmlns:a16="http://schemas.microsoft.com/office/drawing/2014/main" id="{6CE875A5-2518-294A-9526-26B42DDF9C54}"/>
                  </a:ext>
                </a:extLst>
              </p:cNvPr>
              <p:cNvPicPr>
                <a:picLocks noChangeAspect="1"/>
              </p:cNvPicPr>
              <p:nvPr/>
            </p:nvPicPr>
            <p:blipFill>
              <a:blip r:embed="rId35"/>
              <a:stretch>
                <a:fillRect/>
              </a:stretch>
            </p:blipFill>
            <p:spPr>
              <a:xfrm>
                <a:off x="9001717" y="3218084"/>
                <a:ext cx="772224" cy="965281"/>
              </a:xfrm>
              <a:prstGeom prst="rect">
                <a:avLst/>
              </a:prstGeom>
            </p:spPr>
          </p:pic>
          <p:pic>
            <p:nvPicPr>
              <p:cNvPr id="19" name="Picture 18">
                <a:extLst>
                  <a:ext uri="{FF2B5EF4-FFF2-40B4-BE49-F238E27FC236}">
                    <a16:creationId xmlns:a16="http://schemas.microsoft.com/office/drawing/2014/main" id="{89137462-49C7-6143-BBAF-5BA38720A737}"/>
                  </a:ext>
                </a:extLst>
              </p:cNvPr>
              <p:cNvPicPr>
                <a:picLocks noChangeAspect="1"/>
              </p:cNvPicPr>
              <p:nvPr/>
            </p:nvPicPr>
            <p:blipFill>
              <a:blip r:embed="rId36"/>
              <a:stretch>
                <a:fillRect/>
              </a:stretch>
            </p:blipFill>
            <p:spPr>
              <a:xfrm>
                <a:off x="10784204" y="2443160"/>
                <a:ext cx="608704" cy="605999"/>
              </a:xfrm>
              <a:prstGeom prst="rect">
                <a:avLst/>
              </a:prstGeom>
            </p:spPr>
          </p:pic>
        </p:grpSp>
      </p:grpSp>
    </p:spTree>
    <p:extLst>
      <p:ext uri="{BB962C8B-B14F-4D97-AF65-F5344CB8AC3E}">
        <p14:creationId xmlns:p14="http://schemas.microsoft.com/office/powerpoint/2010/main" val="1352706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86FC-2989-2A4A-851A-8F84BDBAE9FE}"/>
              </a:ext>
            </a:extLst>
          </p:cNvPr>
          <p:cNvSpPr>
            <a:spLocks noGrp="1"/>
          </p:cNvSpPr>
          <p:nvPr>
            <p:ph type="title"/>
          </p:nvPr>
        </p:nvSpPr>
        <p:spPr/>
        <p:txBody>
          <a:bodyPr>
            <a:normAutofit/>
          </a:bodyPr>
          <a:lstStyle/>
          <a:p>
            <a:pPr marR="0" rtl="0"/>
            <a:r>
              <a:rPr lang="en-US" b="0" i="0" u="none" strike="noStrike" baseline="0" dirty="0"/>
              <a:t>BRO</a:t>
            </a:r>
          </a:p>
        </p:txBody>
      </p:sp>
      <p:sp>
        <p:nvSpPr>
          <p:cNvPr id="6" name="Text Placeholder 2">
            <a:extLst>
              <a:ext uri="{FF2B5EF4-FFF2-40B4-BE49-F238E27FC236}">
                <a16:creationId xmlns:a16="http://schemas.microsoft.com/office/drawing/2014/main" id="{78ACD46B-658B-E34E-9397-997EDB6E0024}"/>
              </a:ext>
            </a:extLst>
          </p:cNvPr>
          <p:cNvSpPr txBox="1">
            <a:spLocks/>
          </p:cNvSpPr>
          <p:nvPr/>
        </p:nvSpPr>
        <p:spPr>
          <a:xfrm>
            <a:off x="6225657" y="1419573"/>
            <a:ext cx="5766474" cy="556584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lumMod val="5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buFont typeface="Arial" panose="020B0604020202020204" pitchFamily="34" charset="0"/>
              <a:buChar char="•"/>
            </a:pPr>
            <a:r>
              <a:rPr lang="en-US" dirty="0">
                <a:solidFill>
                  <a:schemeClr val="bg1">
                    <a:lumMod val="50000"/>
                  </a:schemeClr>
                </a:solidFill>
              </a:rPr>
              <a:t>I began design &amp; implementation in 1995</a:t>
            </a:r>
          </a:p>
          <a:p>
            <a:pPr marL="285750" lvl="0" indent="-285750">
              <a:buFont typeface="Arial" panose="020B0604020202020204" pitchFamily="34" charset="0"/>
              <a:buChar char="•"/>
            </a:pPr>
            <a:r>
              <a:rPr lang="en-US" dirty="0">
                <a:solidFill>
                  <a:schemeClr val="bg1">
                    <a:lumMod val="50000"/>
                  </a:schemeClr>
                </a:solidFill>
              </a:rPr>
              <a:t>Basis for a bunch of research papers</a:t>
            </a:r>
          </a:p>
          <a:p>
            <a:pPr marL="285750" lvl="0" indent="-285750">
              <a:buFont typeface="Arial" panose="020B0604020202020204" pitchFamily="34" charset="0"/>
              <a:buChar char="•"/>
            </a:pPr>
            <a:r>
              <a:rPr lang="en-US" dirty="0">
                <a:solidFill>
                  <a:schemeClr val="bg1">
                    <a:lumMod val="50000"/>
                  </a:schemeClr>
                </a:solidFill>
              </a:rPr>
              <a:t>$10M+ in US funding for development (</a:t>
            </a:r>
            <a:r>
              <a:rPr lang="en-US" dirty="0" err="1">
                <a:solidFill>
                  <a:schemeClr val="bg1">
                    <a:lumMod val="50000"/>
                  </a:schemeClr>
                </a:solidFill>
                <a:latin typeface="Consolas" panose="020B0609020204030204" pitchFamily="49" charset="0"/>
                <a:cs typeface="Consolas" panose="020B0609020204030204" pitchFamily="49" charset="0"/>
              </a:rPr>
              <a:t>bro.org</a:t>
            </a:r>
            <a:r>
              <a:rPr lang="en-US" dirty="0">
                <a:solidFill>
                  <a:schemeClr val="bg1">
                    <a:lumMod val="50000"/>
                  </a:schemeClr>
                </a:solidFill>
              </a:rPr>
              <a:t>)</a:t>
            </a:r>
          </a:p>
          <a:p>
            <a:pPr marL="285750" lvl="0" indent="-285750">
              <a:buFont typeface="Arial" panose="020B0604020202020204" pitchFamily="34" charset="0"/>
              <a:buChar char="•"/>
            </a:pPr>
            <a:r>
              <a:rPr lang="en-US" dirty="0">
                <a:solidFill>
                  <a:schemeClr val="bg1">
                    <a:lumMod val="50000"/>
                  </a:schemeClr>
                </a:solidFill>
              </a:rPr>
              <a:t>Open-source; widely used today</a:t>
            </a:r>
          </a:p>
          <a:p>
            <a:pPr marL="285750" lvl="0" indent="-285750">
              <a:buFont typeface="Arial" panose="020B0604020202020204" pitchFamily="34" charset="0"/>
              <a:buChar char="•"/>
            </a:pPr>
            <a:r>
              <a:rPr lang="en-US" dirty="0"/>
              <a:t>Applies parsers (dozens) to TCP/UDP/IP traffic</a:t>
            </a:r>
          </a:p>
          <a:p>
            <a:pPr marL="742950" lvl="1" indent="-285750">
              <a:buFont typeface="Arial" panose="020B0604020202020204" pitchFamily="34" charset="0"/>
              <a:buChar char="•"/>
            </a:pPr>
            <a:r>
              <a:rPr lang="en-US" sz="2000" dirty="0"/>
              <a:t>parallelizable ⇒ can do rich forms of analysis</a:t>
            </a:r>
          </a:p>
          <a:p>
            <a:pPr marL="285750" lvl="0" indent="-285750">
              <a:buFont typeface="Arial" panose="020B0604020202020204" pitchFamily="34" charset="0"/>
              <a:buChar char="•"/>
            </a:pPr>
            <a:r>
              <a:rPr lang="en-US" dirty="0"/>
              <a:t>Distills packets into higher-level </a:t>
            </a:r>
            <a:r>
              <a:rPr lang="en-US" i="1" dirty="0"/>
              <a:t>events</a:t>
            </a:r>
          </a:p>
          <a:p>
            <a:pPr marL="742950" lvl="1" indent="-285750">
              <a:buFont typeface="Arial" panose="020B0604020202020204" pitchFamily="34" charset="0"/>
              <a:buChar char="•"/>
            </a:pPr>
            <a:r>
              <a:rPr lang="en-US" sz="2000" dirty="0"/>
              <a:t>abstraction layer between PCAP and logs;</a:t>
            </a:r>
          </a:p>
          <a:p>
            <a:pPr marL="742950" lvl="1" indent="-285750">
              <a:buFont typeface="Arial" panose="020B0604020202020204" pitchFamily="34" charset="0"/>
              <a:buChar char="•"/>
            </a:pPr>
            <a:r>
              <a:rPr lang="en-US" sz="2000" dirty="0"/>
              <a:t>provides great flexibility &amp; </a:t>
            </a:r>
            <a:r>
              <a:rPr lang="en-US" sz="2000" i="1" dirty="0"/>
              <a:t>extensibility</a:t>
            </a:r>
          </a:p>
          <a:p>
            <a:pPr marL="285750" lvl="0" indent="-285750">
              <a:buFont typeface="Arial" panose="020B0604020202020204" pitchFamily="34" charset="0"/>
              <a:buChar char="•"/>
            </a:pPr>
            <a:r>
              <a:rPr lang="en-US" dirty="0"/>
              <a:t>Plugs into broader architecture by exporting </a:t>
            </a:r>
            <a:r>
              <a:rPr lang="en-US" i="1" dirty="0"/>
              <a:t>logs</a:t>
            </a:r>
            <a:endParaRPr lang="en-US" dirty="0"/>
          </a:p>
        </p:txBody>
      </p:sp>
      <p:pic>
        <p:nvPicPr>
          <p:cNvPr id="5" name="Picture 4">
            <a:extLst>
              <a:ext uri="{FF2B5EF4-FFF2-40B4-BE49-F238E27FC236}">
                <a16:creationId xmlns:a16="http://schemas.microsoft.com/office/drawing/2014/main" id="{4FC1DBAD-625C-AB48-8816-A44A55513151}"/>
              </a:ext>
            </a:extLst>
          </p:cNvPr>
          <p:cNvPicPr>
            <a:picLocks noChangeAspect="1"/>
          </p:cNvPicPr>
          <p:nvPr/>
        </p:nvPicPr>
        <p:blipFill>
          <a:blip r:embed="rId2"/>
          <a:stretch>
            <a:fillRect/>
          </a:stretch>
        </p:blipFill>
        <p:spPr>
          <a:xfrm>
            <a:off x="457196" y="1394829"/>
            <a:ext cx="5389171" cy="3388480"/>
          </a:xfrm>
          <a:prstGeom prst="rect">
            <a:avLst/>
          </a:prstGeom>
          <a:ln>
            <a:solidFill>
              <a:schemeClr val="bg1">
                <a:lumMod val="85000"/>
              </a:schemeClr>
            </a:solidFill>
          </a:ln>
          <a:effectLst>
            <a:reflection blurRad="6350" stA="50000" endA="300" endPos="12000" dist="127000" dir="5400000" sy="-100000" algn="bl" rotWithShape="0"/>
          </a:effectLst>
        </p:spPr>
      </p:pic>
    </p:spTree>
    <p:extLst>
      <p:ext uri="{BB962C8B-B14F-4D97-AF65-F5344CB8AC3E}">
        <p14:creationId xmlns:p14="http://schemas.microsoft.com/office/powerpoint/2010/main" val="221401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CD348571-1ED2-5847-8D19-80A648CE1ADC}"/>
              </a:ext>
            </a:extLst>
          </p:cNvPr>
          <p:cNvPicPr>
            <a:picLocks/>
          </p:cNvPicPr>
          <p:nvPr/>
        </p:nvPicPr>
        <p:blipFill rotWithShape="1">
          <a:blip r:embed="rId3">
            <a:extLst>
              <a:ext uri="{28A0092B-C50C-407E-A947-70E740481C1C}">
                <a14:useLocalDpi xmlns:a14="http://schemas.microsoft.com/office/drawing/2010/main" val="0"/>
              </a:ext>
            </a:extLst>
          </a:blip>
          <a:srcRect l="3738" t="4892" r="4177" b="7944"/>
          <a:stretch/>
        </p:blipFill>
        <p:spPr>
          <a:xfrm>
            <a:off x="457200" y="1406850"/>
            <a:ext cx="11262321" cy="4701341"/>
          </a:xfrm>
          <a:prstGeom prst="rect">
            <a:avLst/>
          </a:prstGeom>
        </p:spPr>
      </p:pic>
      <p:sp>
        <p:nvSpPr>
          <p:cNvPr id="2" name="Title 1">
            <a:extLst>
              <a:ext uri="{FF2B5EF4-FFF2-40B4-BE49-F238E27FC236}">
                <a16:creationId xmlns:a16="http://schemas.microsoft.com/office/drawing/2014/main" id="{EE58F363-7D32-BA45-8099-5D17BB75EC82}"/>
              </a:ext>
            </a:extLst>
          </p:cNvPr>
          <p:cNvSpPr>
            <a:spLocks noGrp="1"/>
          </p:cNvSpPr>
          <p:nvPr>
            <p:ph type="title"/>
          </p:nvPr>
        </p:nvSpPr>
        <p:spPr/>
        <p:txBody>
          <a:bodyPr>
            <a:noAutofit/>
          </a:bodyPr>
          <a:lstStyle/>
          <a:p>
            <a:pPr marR="0" rtl="0"/>
            <a:r>
              <a:rPr lang="en-US" sz="2000" b="0" u="none" strike="noStrike" baseline="0" dirty="0"/>
              <a:t>ENTERPRISE SECURITY MONITORING: </a:t>
            </a:r>
            <a:r>
              <a:rPr lang="en-US" sz="2000" b="1" u="none" strike="noStrike" baseline="0" dirty="0"/>
              <a:t>GOALS</a:t>
            </a:r>
          </a:p>
        </p:txBody>
      </p:sp>
      <p:grpSp>
        <p:nvGrpSpPr>
          <p:cNvPr id="51" name="Group 50">
            <a:extLst>
              <a:ext uri="{FF2B5EF4-FFF2-40B4-BE49-F238E27FC236}">
                <a16:creationId xmlns:a16="http://schemas.microsoft.com/office/drawing/2014/main" id="{BC817712-89ED-5542-A82D-E973DB23C014}"/>
              </a:ext>
            </a:extLst>
          </p:cNvPr>
          <p:cNvGrpSpPr/>
          <p:nvPr/>
        </p:nvGrpSpPr>
        <p:grpSpPr>
          <a:xfrm>
            <a:off x="4298866" y="1937353"/>
            <a:ext cx="3602734" cy="2843602"/>
            <a:chOff x="3135060" y="1952493"/>
            <a:chExt cx="3602734" cy="2266316"/>
          </a:xfrm>
        </p:grpSpPr>
        <p:sp>
          <p:nvSpPr>
            <p:cNvPr id="40" name="Title 1">
              <a:extLst>
                <a:ext uri="{FF2B5EF4-FFF2-40B4-BE49-F238E27FC236}">
                  <a16:creationId xmlns:a16="http://schemas.microsoft.com/office/drawing/2014/main" id="{AB83225C-D528-B74F-88CF-DB5A35962C62}"/>
                </a:ext>
              </a:extLst>
            </p:cNvPr>
            <p:cNvSpPr txBox="1">
              <a:spLocks/>
            </p:cNvSpPr>
            <p:nvPr/>
          </p:nvSpPr>
          <p:spPr>
            <a:xfrm>
              <a:off x="3135060" y="1952493"/>
              <a:ext cx="3602734" cy="795647"/>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3200" dirty="0">
                  <a:solidFill>
                    <a:schemeClr val="bg1"/>
                  </a:solidFill>
                </a:rPr>
                <a:t>VISIBILITY</a:t>
              </a:r>
            </a:p>
          </p:txBody>
        </p:sp>
        <p:sp>
          <p:nvSpPr>
            <p:cNvPr id="41" name="TextBox 40">
              <a:extLst>
                <a:ext uri="{FF2B5EF4-FFF2-40B4-BE49-F238E27FC236}">
                  <a16:creationId xmlns:a16="http://schemas.microsoft.com/office/drawing/2014/main" id="{CA7F6F80-1222-A44B-96E1-68CD262203C0}"/>
                </a:ext>
              </a:extLst>
            </p:cNvPr>
            <p:cNvSpPr txBox="1"/>
            <p:nvPr/>
          </p:nvSpPr>
          <p:spPr>
            <a:xfrm>
              <a:off x="3135060" y="2722515"/>
              <a:ext cx="3584926" cy="1496294"/>
            </a:xfrm>
            <a:prstGeom prst="rect">
              <a:avLst/>
            </a:prstGeom>
            <a:noFill/>
          </p:spPr>
          <p:txBody>
            <a:bodyPr wrap="square" lIns="228600" rIns="91440" rtlCol="0">
              <a:spAutoFit/>
            </a:bodyPr>
            <a:lstStyle/>
            <a:p>
              <a:pPr lvl="0"/>
              <a:r>
                <a:rPr lang="en-US" sz="2200" dirty="0">
                  <a:solidFill>
                    <a:schemeClr val="bg1"/>
                  </a:solidFill>
                  <a:latin typeface="Arial" panose="020B0604020202020204" pitchFamily="34" charset="0"/>
                  <a:cs typeface="Arial" panose="020B0604020202020204" pitchFamily="34" charset="0"/>
                </a:rPr>
                <a:t>Understand / Detect / Mitigate / Hunt for issues</a:t>
              </a:r>
            </a:p>
            <a:p>
              <a:pPr lvl="0"/>
              <a:endParaRPr lang="en-US" sz="2000" dirty="0">
                <a:solidFill>
                  <a:schemeClr val="bg1"/>
                </a:solidFill>
                <a:latin typeface="Arial" panose="020B0604020202020204" pitchFamily="34" charset="0"/>
                <a:cs typeface="Arial" panose="020B0604020202020204" pitchFamily="34" charset="0"/>
              </a:endParaRPr>
            </a:p>
            <a:p>
              <a:pPr>
                <a:buFont typeface=".Hiragino Kaku Gothic Interface W3"/>
                <a:buChar char="⇒"/>
              </a:pPr>
              <a:r>
                <a:rPr lang="en-US" sz="1600" dirty="0">
                  <a:solidFill>
                    <a:schemeClr val="bg1"/>
                  </a:solidFill>
                  <a:latin typeface="Arial" panose="020B0604020202020204" pitchFamily="34" charset="0"/>
                  <a:cs typeface="Arial" panose="020B0604020202020204" pitchFamily="34" charset="0"/>
                </a:rPr>
                <a:t> requires </a:t>
              </a:r>
              <a:r>
                <a:rPr lang="en-US" sz="1600" b="1" dirty="0">
                  <a:solidFill>
                    <a:srgbClr val="FFC000"/>
                  </a:solidFill>
                  <a:latin typeface="Arial" panose="020B0604020202020204" pitchFamily="34" charset="0"/>
                  <a:cs typeface="Arial" panose="020B0604020202020204" pitchFamily="34" charset="0"/>
                </a:rPr>
                <a:t>rich analysis</a:t>
              </a:r>
            </a:p>
            <a:p>
              <a:pPr>
                <a:buFont typeface=".Hiragino Kaku Gothic Interface W3"/>
                <a:buChar char="⇒"/>
              </a:pPr>
              <a:r>
                <a:rPr lang="en-US" sz="1600" dirty="0">
                  <a:solidFill>
                    <a:schemeClr val="bg1"/>
                  </a:solidFill>
                  <a:latin typeface="Arial" panose="020B0604020202020204" pitchFamily="34" charset="0"/>
                  <a:cs typeface="Arial" panose="020B0604020202020204" pitchFamily="34" charset="0"/>
                </a:rPr>
                <a:t> requires </a:t>
              </a:r>
              <a:r>
                <a:rPr lang="en-US" sz="1600" b="1" dirty="0">
                  <a:solidFill>
                    <a:srgbClr val="FFC000"/>
                  </a:solidFill>
                  <a:latin typeface="Arial" panose="020B0604020202020204" pitchFamily="34" charset="0"/>
                  <a:cs typeface="Arial" panose="020B0604020202020204" pitchFamily="34" charset="0"/>
                </a:rPr>
                <a:t>rich data</a:t>
              </a:r>
            </a:p>
            <a:p>
              <a:pPr lvl="0"/>
              <a:endParaRPr lang="en-US" sz="2000" dirty="0">
                <a:solidFill>
                  <a:schemeClr val="bg1"/>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A81AB86E-DFAE-F847-BE02-BEBEF08B2B3B}"/>
              </a:ext>
            </a:extLst>
          </p:cNvPr>
          <p:cNvGrpSpPr/>
          <p:nvPr/>
        </p:nvGrpSpPr>
        <p:grpSpPr>
          <a:xfrm>
            <a:off x="8116785" y="1923907"/>
            <a:ext cx="3608673" cy="3320718"/>
            <a:chOff x="8134595" y="3112459"/>
            <a:chExt cx="3608673" cy="2646570"/>
          </a:xfrm>
        </p:grpSpPr>
        <p:sp>
          <p:nvSpPr>
            <p:cNvPr id="43" name="Title 1">
              <a:extLst>
                <a:ext uri="{FF2B5EF4-FFF2-40B4-BE49-F238E27FC236}">
                  <a16:creationId xmlns:a16="http://schemas.microsoft.com/office/drawing/2014/main" id="{FD603928-CC63-8145-B17C-B996503E273C}"/>
                </a:ext>
              </a:extLst>
            </p:cNvPr>
            <p:cNvSpPr txBox="1">
              <a:spLocks/>
            </p:cNvSpPr>
            <p:nvPr/>
          </p:nvSpPr>
          <p:spPr>
            <a:xfrm>
              <a:off x="8140534" y="3112459"/>
              <a:ext cx="3602734" cy="795647"/>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3200" dirty="0">
                  <a:solidFill>
                    <a:schemeClr val="bg1"/>
                  </a:solidFill>
                </a:rPr>
                <a:t>CONTROL</a:t>
              </a:r>
            </a:p>
          </p:txBody>
        </p:sp>
        <p:sp>
          <p:nvSpPr>
            <p:cNvPr id="44" name="TextBox 43">
              <a:extLst>
                <a:ext uri="{FF2B5EF4-FFF2-40B4-BE49-F238E27FC236}">
                  <a16:creationId xmlns:a16="http://schemas.microsoft.com/office/drawing/2014/main" id="{2C87AA2C-E771-EA4E-90FB-CB5FF019BC6C}"/>
                </a:ext>
              </a:extLst>
            </p:cNvPr>
            <p:cNvSpPr txBox="1"/>
            <p:nvPr/>
          </p:nvSpPr>
          <p:spPr>
            <a:xfrm>
              <a:off x="8134595" y="3894795"/>
              <a:ext cx="3602736" cy="1864234"/>
            </a:xfrm>
            <a:prstGeom prst="rect">
              <a:avLst/>
            </a:prstGeom>
            <a:noFill/>
          </p:spPr>
          <p:txBody>
            <a:bodyPr wrap="square" lIns="228600" rIns="91440" rtlCol="0">
              <a:spAutoFit/>
            </a:bodyPr>
            <a:lstStyle/>
            <a:p>
              <a:r>
                <a:rPr lang="en-US" sz="2200" dirty="0">
                  <a:solidFill>
                    <a:schemeClr val="bg1"/>
                  </a:solidFill>
                  <a:latin typeface="Arial" panose="020B0604020202020204" pitchFamily="34" charset="0"/>
                  <a:cs typeface="Arial" panose="020B0604020202020204" pitchFamily="34" charset="0"/>
                </a:rPr>
                <a:t>Block incipient issues</a:t>
              </a:r>
            </a:p>
            <a:p>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pPr>
                <a:buFont typeface=".Hiragino Kaku Gothic Interface W3"/>
                <a:buChar char="⇒"/>
              </a:pPr>
              <a:r>
                <a:rPr lang="en-US" sz="1600" dirty="0">
                  <a:solidFill>
                    <a:schemeClr val="bg1"/>
                  </a:solidFill>
                  <a:latin typeface="Arial" panose="020B0604020202020204" pitchFamily="34" charset="0"/>
                  <a:cs typeface="Arial" panose="020B0604020202020204" pitchFamily="34" charset="0"/>
                </a:rPr>
                <a:t> requires </a:t>
              </a:r>
              <a:r>
                <a:rPr lang="en-US" sz="1600" b="1" dirty="0">
                  <a:solidFill>
                    <a:srgbClr val="FFFF00"/>
                  </a:solidFill>
                  <a:latin typeface="Arial" panose="020B0604020202020204" pitchFamily="34" charset="0"/>
                  <a:cs typeface="Arial" panose="020B0604020202020204" pitchFamily="34" charset="0"/>
                </a:rPr>
                <a:t>real-time action</a:t>
              </a:r>
            </a:p>
            <a:p>
              <a:pPr>
                <a:buFont typeface=".Hiragino Kaku Gothic Interface W3"/>
                <a:buChar char="⇒"/>
              </a:pPr>
              <a:r>
                <a:rPr lang="en-US" sz="1600" dirty="0">
                  <a:solidFill>
                    <a:schemeClr val="bg1"/>
                  </a:solidFill>
                  <a:latin typeface="Arial" panose="020B0604020202020204" pitchFamily="34" charset="0"/>
                  <a:cs typeface="Arial" panose="020B0604020202020204" pitchFamily="34" charset="0"/>
                </a:rPr>
                <a:t> enhanced by richer visibility</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(1) in case of failures to detect</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      (2) to more accurately control</a:t>
              </a:r>
            </a:p>
            <a:p>
              <a:pPr lvl="0"/>
              <a:endParaRPr lang="en-US" sz="2000" dirty="0">
                <a:solidFill>
                  <a:schemeClr val="bg1"/>
                </a:solidFill>
                <a:latin typeface="Arial" panose="020B0604020202020204" pitchFamily="34" charset="0"/>
                <a:cs typeface="Arial" panose="020B0604020202020204" pitchFamily="34" charset="0"/>
              </a:endParaRPr>
            </a:p>
          </p:txBody>
        </p:sp>
      </p:grpSp>
      <p:sp>
        <p:nvSpPr>
          <p:cNvPr id="64" name="Chevron 63">
            <a:extLst>
              <a:ext uri="{FF2B5EF4-FFF2-40B4-BE49-F238E27FC236}">
                <a16:creationId xmlns:a16="http://schemas.microsoft.com/office/drawing/2014/main" id="{D37DACA5-9B43-424A-88C7-ED6D0DB5FC4C}"/>
              </a:ext>
            </a:extLst>
          </p:cNvPr>
          <p:cNvSpPr>
            <a:spLocks noChangeAspect="1"/>
          </p:cNvSpPr>
          <p:nvPr/>
        </p:nvSpPr>
        <p:spPr>
          <a:xfrm rot="10800000">
            <a:off x="7480688" y="2334373"/>
            <a:ext cx="137160" cy="189036"/>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9" name="Group 68">
            <a:extLst>
              <a:ext uri="{FF2B5EF4-FFF2-40B4-BE49-F238E27FC236}">
                <a16:creationId xmlns:a16="http://schemas.microsoft.com/office/drawing/2014/main" id="{38091A39-2D87-344F-9565-69B554379B7C}"/>
              </a:ext>
            </a:extLst>
          </p:cNvPr>
          <p:cNvGrpSpPr/>
          <p:nvPr/>
        </p:nvGrpSpPr>
        <p:grpSpPr>
          <a:xfrm>
            <a:off x="6926240" y="2334373"/>
            <a:ext cx="492760" cy="189036"/>
            <a:chOff x="6941230" y="2334373"/>
            <a:chExt cx="492760" cy="189036"/>
          </a:xfrm>
        </p:grpSpPr>
        <p:sp>
          <p:nvSpPr>
            <p:cNvPr id="63" name="Chevron 62">
              <a:extLst>
                <a:ext uri="{FF2B5EF4-FFF2-40B4-BE49-F238E27FC236}">
                  <a16:creationId xmlns:a16="http://schemas.microsoft.com/office/drawing/2014/main" id="{E8C0B055-F2A8-AC47-B18B-93759888C787}"/>
                </a:ext>
              </a:extLst>
            </p:cNvPr>
            <p:cNvSpPr>
              <a:spLocks noChangeAspect="1"/>
            </p:cNvSpPr>
            <p:nvPr/>
          </p:nvSpPr>
          <p:spPr>
            <a:xfrm>
              <a:off x="7296830" y="2334373"/>
              <a:ext cx="137160" cy="189036"/>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hevron 64">
              <a:extLst>
                <a:ext uri="{FF2B5EF4-FFF2-40B4-BE49-F238E27FC236}">
                  <a16:creationId xmlns:a16="http://schemas.microsoft.com/office/drawing/2014/main" id="{4C7496AA-57F8-F949-A4C3-1C4285D283CE}"/>
                </a:ext>
              </a:extLst>
            </p:cNvPr>
            <p:cNvSpPr>
              <a:spLocks noChangeAspect="1"/>
            </p:cNvSpPr>
            <p:nvPr/>
          </p:nvSpPr>
          <p:spPr>
            <a:xfrm>
              <a:off x="7113950" y="2334373"/>
              <a:ext cx="137160" cy="189036"/>
            </a:xfrm>
            <a:prstGeom prst="chevron">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hevron 65">
              <a:extLst>
                <a:ext uri="{FF2B5EF4-FFF2-40B4-BE49-F238E27FC236}">
                  <a16:creationId xmlns:a16="http://schemas.microsoft.com/office/drawing/2014/main" id="{52C4F1A9-9262-4B4E-900D-85767A1F87AA}"/>
                </a:ext>
              </a:extLst>
            </p:cNvPr>
            <p:cNvSpPr>
              <a:spLocks noChangeAspect="1"/>
            </p:cNvSpPr>
            <p:nvPr/>
          </p:nvSpPr>
          <p:spPr>
            <a:xfrm>
              <a:off x="6941230" y="2334373"/>
              <a:ext cx="137160" cy="189036"/>
            </a:xfrm>
            <a:prstGeom prst="chevron">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7" name="Chevron 66">
            <a:extLst>
              <a:ext uri="{FF2B5EF4-FFF2-40B4-BE49-F238E27FC236}">
                <a16:creationId xmlns:a16="http://schemas.microsoft.com/office/drawing/2014/main" id="{418BF832-E95E-1B4F-8ED9-BA43719E313C}"/>
              </a:ext>
            </a:extLst>
          </p:cNvPr>
          <p:cNvSpPr>
            <a:spLocks noChangeAspect="1"/>
          </p:cNvSpPr>
          <p:nvPr/>
        </p:nvSpPr>
        <p:spPr>
          <a:xfrm rot="10800000">
            <a:off x="7643248" y="2334373"/>
            <a:ext cx="137160" cy="189036"/>
          </a:xfrm>
          <a:prstGeom prst="chevron">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a:extLst>
              <a:ext uri="{FF2B5EF4-FFF2-40B4-BE49-F238E27FC236}">
                <a16:creationId xmlns:a16="http://schemas.microsoft.com/office/drawing/2014/main" id="{C8CF44BE-D8FD-9144-BA54-3D5FD3222DBE}"/>
              </a:ext>
            </a:extLst>
          </p:cNvPr>
          <p:cNvSpPr>
            <a:spLocks noChangeAspect="1"/>
          </p:cNvSpPr>
          <p:nvPr/>
        </p:nvSpPr>
        <p:spPr>
          <a:xfrm rot="10800000">
            <a:off x="7826128" y="2334373"/>
            <a:ext cx="137160" cy="189036"/>
          </a:xfrm>
          <a:prstGeom prst="chevron">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Rectangle 69">
            <a:extLst>
              <a:ext uri="{FF2B5EF4-FFF2-40B4-BE49-F238E27FC236}">
                <a16:creationId xmlns:a16="http://schemas.microsoft.com/office/drawing/2014/main" id="{F1AF9651-4B16-7442-B8C6-512F57A8D20A}"/>
              </a:ext>
            </a:extLst>
          </p:cNvPr>
          <p:cNvSpPr/>
          <p:nvPr/>
        </p:nvSpPr>
        <p:spPr>
          <a:xfrm>
            <a:off x="457196" y="1394829"/>
            <a:ext cx="11274552" cy="4713362"/>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Tree>
    <p:extLst>
      <p:ext uri="{BB962C8B-B14F-4D97-AF65-F5344CB8AC3E}">
        <p14:creationId xmlns:p14="http://schemas.microsoft.com/office/powerpoint/2010/main" val="2839968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C16E-0CBB-5645-B7FE-7C239D081A50}"/>
              </a:ext>
            </a:extLst>
          </p:cNvPr>
          <p:cNvSpPr>
            <a:spLocks noGrp="1"/>
          </p:cNvSpPr>
          <p:nvPr>
            <p:ph type="title"/>
          </p:nvPr>
        </p:nvSpPr>
        <p:spPr/>
        <p:txBody>
          <a:bodyPr>
            <a:noAutofit/>
          </a:bodyPr>
          <a:lstStyle/>
          <a:p>
            <a:r>
              <a:rPr lang="en-US" b="0" dirty="0"/>
              <a:t>A FEW OF BRO’S </a:t>
            </a:r>
            <a:r>
              <a:rPr lang="en-US" dirty="0"/>
              <a:t>LOGS</a:t>
            </a:r>
          </a:p>
        </p:txBody>
      </p:sp>
      <p:pic>
        <p:nvPicPr>
          <p:cNvPr id="4" name="Picture 3">
            <a:extLst>
              <a:ext uri="{FF2B5EF4-FFF2-40B4-BE49-F238E27FC236}">
                <a16:creationId xmlns:a16="http://schemas.microsoft.com/office/drawing/2014/main" id="{9007447C-CEF2-8E4F-8ACD-8649F58D1520}"/>
              </a:ext>
            </a:extLst>
          </p:cNvPr>
          <p:cNvPicPr>
            <a:picLocks noChangeAspect="1"/>
          </p:cNvPicPr>
          <p:nvPr/>
        </p:nvPicPr>
        <p:blipFill rotWithShape="1">
          <a:blip r:embed="rId2"/>
          <a:srcRect b="7375"/>
          <a:stretch/>
        </p:blipFill>
        <p:spPr>
          <a:xfrm>
            <a:off x="4721902" y="1084794"/>
            <a:ext cx="3185410" cy="4681464"/>
          </a:xfrm>
          <a:prstGeom prst="rect">
            <a:avLst/>
          </a:prstGeom>
          <a:ln>
            <a:solidFill>
              <a:schemeClr val="bg1">
                <a:lumMod val="95000"/>
              </a:schemeClr>
            </a:solidFill>
          </a:ln>
          <a:effectLst/>
        </p:spPr>
      </p:pic>
      <p:pic>
        <p:nvPicPr>
          <p:cNvPr id="5" name="Picture 4">
            <a:extLst>
              <a:ext uri="{FF2B5EF4-FFF2-40B4-BE49-F238E27FC236}">
                <a16:creationId xmlns:a16="http://schemas.microsoft.com/office/drawing/2014/main" id="{34748047-8F16-5A42-87DC-7F82D8DE8880}"/>
              </a:ext>
            </a:extLst>
          </p:cNvPr>
          <p:cNvPicPr>
            <a:picLocks noChangeAspect="1"/>
          </p:cNvPicPr>
          <p:nvPr/>
        </p:nvPicPr>
        <p:blipFill rotWithShape="1">
          <a:blip r:embed="rId3"/>
          <a:srcRect b="4798"/>
          <a:stretch/>
        </p:blipFill>
        <p:spPr>
          <a:xfrm>
            <a:off x="1521502" y="1084794"/>
            <a:ext cx="3185410" cy="5357522"/>
          </a:xfrm>
          <a:prstGeom prst="rect">
            <a:avLst/>
          </a:prstGeom>
          <a:ln>
            <a:solidFill>
              <a:schemeClr val="bg1">
                <a:lumMod val="95000"/>
              </a:schemeClr>
            </a:solidFill>
          </a:ln>
          <a:effectLst/>
        </p:spPr>
      </p:pic>
      <p:pic>
        <p:nvPicPr>
          <p:cNvPr id="6" name="Picture 5">
            <a:extLst>
              <a:ext uri="{FF2B5EF4-FFF2-40B4-BE49-F238E27FC236}">
                <a16:creationId xmlns:a16="http://schemas.microsoft.com/office/drawing/2014/main" id="{A4D8B132-4303-6548-9F7B-576A3079F27B}"/>
              </a:ext>
            </a:extLst>
          </p:cNvPr>
          <p:cNvPicPr>
            <a:picLocks noChangeAspect="1"/>
          </p:cNvPicPr>
          <p:nvPr/>
        </p:nvPicPr>
        <p:blipFill>
          <a:blip r:embed="rId4"/>
          <a:stretch>
            <a:fillRect/>
          </a:stretch>
        </p:blipFill>
        <p:spPr>
          <a:xfrm>
            <a:off x="7922302" y="1084794"/>
            <a:ext cx="3185410" cy="5054184"/>
          </a:xfrm>
          <a:prstGeom prst="rect">
            <a:avLst/>
          </a:prstGeom>
          <a:ln>
            <a:solidFill>
              <a:schemeClr val="bg1">
                <a:lumMod val="95000"/>
              </a:schemeClr>
            </a:solidFill>
          </a:ln>
          <a:effectLst/>
        </p:spPr>
      </p:pic>
    </p:spTree>
    <p:extLst>
      <p:ext uri="{BB962C8B-B14F-4D97-AF65-F5344CB8AC3E}">
        <p14:creationId xmlns:p14="http://schemas.microsoft.com/office/powerpoint/2010/main" val="78422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C16E-0CBB-5645-B7FE-7C239D081A50}"/>
              </a:ext>
            </a:extLst>
          </p:cNvPr>
          <p:cNvSpPr>
            <a:spLocks noGrp="1"/>
          </p:cNvSpPr>
          <p:nvPr>
            <p:ph type="title"/>
          </p:nvPr>
        </p:nvSpPr>
        <p:spPr/>
        <p:txBody>
          <a:bodyPr>
            <a:noAutofit/>
          </a:bodyPr>
          <a:lstStyle/>
          <a:p>
            <a:r>
              <a:rPr lang="en-US" b="0" dirty="0"/>
              <a:t>BRO: MUCH </a:t>
            </a:r>
            <a:r>
              <a:rPr lang="en-US" dirty="0"/>
              <a:t>MORE IS LOGGED</a:t>
            </a:r>
            <a:endParaRPr lang="en-US" sz="2200" b="0" dirty="0"/>
          </a:p>
        </p:txBody>
      </p:sp>
      <p:grpSp>
        <p:nvGrpSpPr>
          <p:cNvPr id="7" name="Group 6">
            <a:extLst>
              <a:ext uri="{FF2B5EF4-FFF2-40B4-BE49-F238E27FC236}">
                <a16:creationId xmlns:a16="http://schemas.microsoft.com/office/drawing/2014/main" id="{F6A4D5C0-3BD1-E347-BA9B-8803B7993A01}"/>
              </a:ext>
            </a:extLst>
          </p:cNvPr>
          <p:cNvGrpSpPr/>
          <p:nvPr/>
        </p:nvGrpSpPr>
        <p:grpSpPr>
          <a:xfrm>
            <a:off x="424903" y="1439685"/>
            <a:ext cx="1828800" cy="4194468"/>
            <a:chOff x="424903" y="1439685"/>
            <a:chExt cx="1828800" cy="4194468"/>
          </a:xfrm>
        </p:grpSpPr>
        <p:grpSp>
          <p:nvGrpSpPr>
            <p:cNvPr id="4" name="Group 3">
              <a:extLst>
                <a:ext uri="{FF2B5EF4-FFF2-40B4-BE49-F238E27FC236}">
                  <a16:creationId xmlns:a16="http://schemas.microsoft.com/office/drawing/2014/main" id="{DDBD82FD-0869-C64E-9BC8-FC9A4F4195BE}"/>
                </a:ext>
              </a:extLst>
            </p:cNvPr>
            <p:cNvGrpSpPr/>
            <p:nvPr/>
          </p:nvGrpSpPr>
          <p:grpSpPr>
            <a:xfrm>
              <a:off x="424903" y="1439685"/>
              <a:ext cx="1828800" cy="4181403"/>
              <a:chOff x="424903" y="1439685"/>
              <a:chExt cx="1828800" cy="4181403"/>
            </a:xfrm>
          </p:grpSpPr>
          <p:pic>
            <p:nvPicPr>
              <p:cNvPr id="11" name="Picture 10">
                <a:extLst>
                  <a:ext uri="{FF2B5EF4-FFF2-40B4-BE49-F238E27FC236}">
                    <a16:creationId xmlns:a16="http://schemas.microsoft.com/office/drawing/2014/main" id="{A92EA0F5-2C89-3448-BE7C-0475FB6D50B7}"/>
                  </a:ext>
                </a:extLst>
              </p:cNvPr>
              <p:cNvPicPr>
                <a:picLocks noChangeAspect="1"/>
              </p:cNvPicPr>
              <p:nvPr/>
            </p:nvPicPr>
            <p:blipFill rotWithShape="1">
              <a:blip r:embed="rId2">
                <a:extLst>
                  <a:ext uri="{28A0092B-C50C-407E-A947-70E740481C1C}">
                    <a14:useLocalDpi xmlns:a14="http://schemas.microsoft.com/office/drawing/2010/main" val="0"/>
                  </a:ext>
                </a:extLst>
              </a:blip>
              <a:srcRect b="81553"/>
              <a:stretch/>
            </p:blipFill>
            <p:spPr>
              <a:xfrm>
                <a:off x="424903" y="4328908"/>
                <a:ext cx="1828800" cy="535268"/>
              </a:xfrm>
              <a:prstGeom prst="rect">
                <a:avLst/>
              </a:prstGeom>
            </p:spPr>
          </p:pic>
          <p:pic>
            <p:nvPicPr>
              <p:cNvPr id="17" name="Picture 16">
                <a:extLst>
                  <a:ext uri="{FF2B5EF4-FFF2-40B4-BE49-F238E27FC236}">
                    <a16:creationId xmlns:a16="http://schemas.microsoft.com/office/drawing/2014/main" id="{F313454F-BBAB-7743-85B6-53032E0C58EA}"/>
                  </a:ext>
                </a:extLst>
              </p:cNvPr>
              <p:cNvPicPr>
                <a:picLocks noChangeAspect="1"/>
              </p:cNvPicPr>
              <p:nvPr/>
            </p:nvPicPr>
            <p:blipFill rotWithShape="1">
              <a:blip r:embed="rId3">
                <a:extLst>
                  <a:ext uri="{28A0092B-C50C-407E-A947-70E740481C1C}">
                    <a14:useLocalDpi xmlns:a14="http://schemas.microsoft.com/office/drawing/2010/main" val="0"/>
                  </a:ext>
                </a:extLst>
              </a:blip>
              <a:srcRect b="80779"/>
              <a:stretch/>
            </p:blipFill>
            <p:spPr>
              <a:xfrm>
                <a:off x="424903" y="3596548"/>
                <a:ext cx="1828800" cy="557736"/>
              </a:xfrm>
              <a:prstGeom prst="rect">
                <a:avLst/>
              </a:prstGeom>
            </p:spPr>
          </p:pic>
          <p:pic>
            <p:nvPicPr>
              <p:cNvPr id="27" name="Picture 26">
                <a:extLst>
                  <a:ext uri="{FF2B5EF4-FFF2-40B4-BE49-F238E27FC236}">
                    <a16:creationId xmlns:a16="http://schemas.microsoft.com/office/drawing/2014/main" id="{80D36591-D041-F341-A87D-20DF17A4CC4B}"/>
                  </a:ext>
                </a:extLst>
              </p:cNvPr>
              <p:cNvPicPr>
                <a:picLocks noChangeAspect="1"/>
              </p:cNvPicPr>
              <p:nvPr/>
            </p:nvPicPr>
            <p:blipFill rotWithShape="1">
              <a:blip r:embed="rId4">
                <a:extLst>
                  <a:ext uri="{28A0092B-C50C-407E-A947-70E740481C1C}">
                    <a14:useLocalDpi xmlns:a14="http://schemas.microsoft.com/office/drawing/2010/main" val="0"/>
                  </a:ext>
                </a:extLst>
              </a:blip>
              <a:srcRect b="79874"/>
              <a:stretch/>
            </p:blipFill>
            <p:spPr>
              <a:xfrm>
                <a:off x="424903" y="1439685"/>
                <a:ext cx="1828800" cy="584005"/>
              </a:xfrm>
              <a:prstGeom prst="rect">
                <a:avLst/>
              </a:prstGeom>
            </p:spPr>
          </p:pic>
          <p:pic>
            <p:nvPicPr>
              <p:cNvPr id="47" name="Picture 46">
                <a:extLst>
                  <a:ext uri="{FF2B5EF4-FFF2-40B4-BE49-F238E27FC236}">
                    <a16:creationId xmlns:a16="http://schemas.microsoft.com/office/drawing/2014/main" id="{9AE06A68-D7C8-2640-8F20-3701016FD30C}"/>
                  </a:ext>
                </a:extLst>
              </p:cNvPr>
              <p:cNvPicPr>
                <a:picLocks noChangeAspect="1"/>
              </p:cNvPicPr>
              <p:nvPr/>
            </p:nvPicPr>
            <p:blipFill rotWithShape="1">
              <a:blip r:embed="rId5">
                <a:extLst>
                  <a:ext uri="{28A0092B-C50C-407E-A947-70E740481C1C}">
                    <a14:useLocalDpi xmlns:a14="http://schemas.microsoft.com/office/drawing/2010/main" val="0"/>
                  </a:ext>
                </a:extLst>
              </a:blip>
              <a:srcRect b="82484"/>
              <a:stretch/>
            </p:blipFill>
            <p:spPr>
              <a:xfrm>
                <a:off x="424903" y="2913679"/>
                <a:ext cx="1828800" cy="508245"/>
              </a:xfrm>
              <a:prstGeom prst="rect">
                <a:avLst/>
              </a:prstGeom>
            </p:spPr>
          </p:pic>
          <p:pic>
            <p:nvPicPr>
              <p:cNvPr id="9" name="Picture 8">
                <a:extLst>
                  <a:ext uri="{FF2B5EF4-FFF2-40B4-BE49-F238E27FC236}">
                    <a16:creationId xmlns:a16="http://schemas.microsoft.com/office/drawing/2014/main" id="{36610F40-8CED-6342-9CE8-2103CF8DA4E2}"/>
                  </a:ext>
                </a:extLst>
              </p:cNvPr>
              <p:cNvPicPr>
                <a:picLocks noChangeAspect="1"/>
              </p:cNvPicPr>
              <p:nvPr/>
            </p:nvPicPr>
            <p:blipFill rotWithShape="1">
              <a:blip r:embed="rId6">
                <a:extLst>
                  <a:ext uri="{28A0092B-C50C-407E-A947-70E740481C1C}">
                    <a14:useLocalDpi xmlns:a14="http://schemas.microsoft.com/office/drawing/2010/main" val="0"/>
                  </a:ext>
                </a:extLst>
              </a:blip>
              <a:srcRect b="81365"/>
              <a:stretch/>
            </p:blipFill>
            <p:spPr>
              <a:xfrm>
                <a:off x="424903" y="2198314"/>
                <a:ext cx="1828800" cy="540741"/>
              </a:xfrm>
              <a:prstGeom prst="rect">
                <a:avLst/>
              </a:prstGeom>
            </p:spPr>
          </p:pic>
          <p:pic>
            <p:nvPicPr>
              <p:cNvPr id="23" name="Picture 22">
                <a:extLst>
                  <a:ext uri="{FF2B5EF4-FFF2-40B4-BE49-F238E27FC236}">
                    <a16:creationId xmlns:a16="http://schemas.microsoft.com/office/drawing/2014/main" id="{109509BB-BB8C-FC47-B7A1-4F6EB373FCD0}"/>
                  </a:ext>
                </a:extLst>
              </p:cNvPr>
              <p:cNvPicPr>
                <a:picLocks noChangeAspect="1"/>
              </p:cNvPicPr>
              <p:nvPr/>
            </p:nvPicPr>
            <p:blipFill rotWithShape="1">
              <a:blip r:embed="rId7">
                <a:extLst>
                  <a:ext uri="{28A0092B-C50C-407E-A947-70E740481C1C}">
                    <a14:useLocalDpi xmlns:a14="http://schemas.microsoft.com/office/drawing/2010/main" val="0"/>
                  </a:ext>
                </a:extLst>
              </a:blip>
              <a:srcRect b="79933"/>
              <a:stretch/>
            </p:blipFill>
            <p:spPr>
              <a:xfrm>
                <a:off x="424903" y="5038801"/>
                <a:ext cx="1828800" cy="582287"/>
              </a:xfrm>
              <a:prstGeom prst="rect">
                <a:avLst/>
              </a:prstGeom>
            </p:spPr>
          </p:pic>
        </p:grpSp>
        <p:sp>
          <p:nvSpPr>
            <p:cNvPr id="6" name="Rectangle 5">
              <a:extLst>
                <a:ext uri="{FF2B5EF4-FFF2-40B4-BE49-F238E27FC236}">
                  <a16:creationId xmlns:a16="http://schemas.microsoft.com/office/drawing/2014/main" id="{2A3452EF-032C-434D-99E8-BDBEE792CA8F}"/>
                </a:ext>
              </a:extLst>
            </p:cNvPr>
            <p:cNvSpPr/>
            <p:nvPr/>
          </p:nvSpPr>
          <p:spPr>
            <a:xfrm>
              <a:off x="457201" y="1888067"/>
              <a:ext cx="1796502" cy="147753"/>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9386572-3C60-1B48-B606-66E969597BB3}"/>
                </a:ext>
              </a:extLst>
            </p:cNvPr>
            <p:cNvSpPr/>
            <p:nvPr/>
          </p:nvSpPr>
          <p:spPr>
            <a:xfrm>
              <a:off x="457201" y="2599267"/>
              <a:ext cx="1796502" cy="147753"/>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00CC44-329A-B046-B9FF-7F9776246000}"/>
                </a:ext>
              </a:extLst>
            </p:cNvPr>
            <p:cNvSpPr/>
            <p:nvPr/>
          </p:nvSpPr>
          <p:spPr>
            <a:xfrm>
              <a:off x="457201" y="3293534"/>
              <a:ext cx="1796502" cy="147753"/>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D2A3BBF-BEF6-FA44-80A8-A997F3FB502C}"/>
                </a:ext>
              </a:extLst>
            </p:cNvPr>
            <p:cNvSpPr/>
            <p:nvPr/>
          </p:nvSpPr>
          <p:spPr>
            <a:xfrm>
              <a:off x="457201" y="4004734"/>
              <a:ext cx="1796502" cy="147753"/>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73A1E84-F625-3F4B-A75C-FBD3B5B9F178}"/>
                </a:ext>
              </a:extLst>
            </p:cNvPr>
            <p:cNvSpPr/>
            <p:nvPr/>
          </p:nvSpPr>
          <p:spPr>
            <a:xfrm>
              <a:off x="457201" y="4732867"/>
              <a:ext cx="1796502" cy="147753"/>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361766D-C052-DB4B-AFA7-E489017B1DD8}"/>
                </a:ext>
              </a:extLst>
            </p:cNvPr>
            <p:cNvSpPr/>
            <p:nvPr/>
          </p:nvSpPr>
          <p:spPr>
            <a:xfrm>
              <a:off x="457201" y="5486400"/>
              <a:ext cx="1796502" cy="147753"/>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09C6479-B7A3-4E47-80F0-5C9C1C000812}"/>
              </a:ext>
            </a:extLst>
          </p:cNvPr>
          <p:cNvGrpSpPr/>
          <p:nvPr/>
        </p:nvGrpSpPr>
        <p:grpSpPr>
          <a:xfrm>
            <a:off x="2731010" y="1439685"/>
            <a:ext cx="1873691" cy="4154582"/>
            <a:chOff x="2632043" y="1439685"/>
            <a:chExt cx="1873691" cy="4154582"/>
          </a:xfrm>
        </p:grpSpPr>
        <p:grpSp>
          <p:nvGrpSpPr>
            <p:cNvPr id="5" name="Group 4">
              <a:extLst>
                <a:ext uri="{FF2B5EF4-FFF2-40B4-BE49-F238E27FC236}">
                  <a16:creationId xmlns:a16="http://schemas.microsoft.com/office/drawing/2014/main" id="{443D3CD1-9311-284B-9281-7A297CD7D181}"/>
                </a:ext>
              </a:extLst>
            </p:cNvPr>
            <p:cNvGrpSpPr/>
            <p:nvPr/>
          </p:nvGrpSpPr>
          <p:grpSpPr>
            <a:xfrm>
              <a:off x="2672166" y="1439685"/>
              <a:ext cx="1828800" cy="4108779"/>
              <a:chOff x="2637813" y="1316935"/>
              <a:chExt cx="1828800" cy="4108779"/>
            </a:xfrm>
          </p:grpSpPr>
          <p:pic>
            <p:nvPicPr>
              <p:cNvPr id="43" name="Picture 42">
                <a:extLst>
                  <a:ext uri="{FF2B5EF4-FFF2-40B4-BE49-F238E27FC236}">
                    <a16:creationId xmlns:a16="http://schemas.microsoft.com/office/drawing/2014/main" id="{4B6AF17E-9B5F-2B4E-AEDC-F19ECEE990A9}"/>
                  </a:ext>
                </a:extLst>
              </p:cNvPr>
              <p:cNvPicPr>
                <a:picLocks noChangeAspect="1"/>
              </p:cNvPicPr>
              <p:nvPr/>
            </p:nvPicPr>
            <p:blipFill rotWithShape="1">
              <a:blip r:embed="rId8">
                <a:extLst>
                  <a:ext uri="{28A0092B-C50C-407E-A947-70E740481C1C}">
                    <a14:useLocalDpi xmlns:a14="http://schemas.microsoft.com/office/drawing/2010/main" val="0"/>
                  </a:ext>
                </a:extLst>
              </a:blip>
              <a:srcRect b="82486"/>
              <a:stretch/>
            </p:blipFill>
            <p:spPr>
              <a:xfrm>
                <a:off x="2637813" y="4917520"/>
                <a:ext cx="1828800" cy="508194"/>
              </a:xfrm>
              <a:prstGeom prst="rect">
                <a:avLst/>
              </a:prstGeom>
            </p:spPr>
          </p:pic>
          <p:pic>
            <p:nvPicPr>
              <p:cNvPr id="45" name="Picture 44">
                <a:extLst>
                  <a:ext uri="{FF2B5EF4-FFF2-40B4-BE49-F238E27FC236}">
                    <a16:creationId xmlns:a16="http://schemas.microsoft.com/office/drawing/2014/main" id="{9FF6923E-DC8C-DE42-A316-6EA4A1AA099A}"/>
                  </a:ext>
                </a:extLst>
              </p:cNvPr>
              <p:cNvPicPr>
                <a:picLocks noChangeAspect="1"/>
              </p:cNvPicPr>
              <p:nvPr/>
            </p:nvPicPr>
            <p:blipFill rotWithShape="1">
              <a:blip r:embed="rId9">
                <a:extLst>
                  <a:ext uri="{28A0092B-C50C-407E-A947-70E740481C1C}">
                    <a14:useLocalDpi xmlns:a14="http://schemas.microsoft.com/office/drawing/2010/main" val="0"/>
                  </a:ext>
                </a:extLst>
              </a:blip>
              <a:srcRect b="81874"/>
              <a:stretch/>
            </p:blipFill>
            <p:spPr>
              <a:xfrm>
                <a:off x="2637813" y="3498564"/>
                <a:ext cx="1828800" cy="525973"/>
              </a:xfrm>
              <a:prstGeom prst="rect">
                <a:avLst/>
              </a:prstGeom>
            </p:spPr>
          </p:pic>
          <p:pic>
            <p:nvPicPr>
              <p:cNvPr id="29" name="Picture 28">
                <a:extLst>
                  <a:ext uri="{FF2B5EF4-FFF2-40B4-BE49-F238E27FC236}">
                    <a16:creationId xmlns:a16="http://schemas.microsoft.com/office/drawing/2014/main" id="{53D8C40B-1299-5644-AC3B-D7AD611410FD}"/>
                  </a:ext>
                </a:extLst>
              </p:cNvPr>
              <p:cNvPicPr>
                <a:picLocks noChangeAspect="1"/>
              </p:cNvPicPr>
              <p:nvPr/>
            </p:nvPicPr>
            <p:blipFill rotWithShape="1">
              <a:blip r:embed="rId10">
                <a:extLst>
                  <a:ext uri="{28A0092B-C50C-407E-A947-70E740481C1C}">
                    <a14:useLocalDpi xmlns:a14="http://schemas.microsoft.com/office/drawing/2010/main" val="0"/>
                  </a:ext>
                </a:extLst>
              </a:blip>
              <a:srcRect b="80250"/>
              <a:stretch/>
            </p:blipFill>
            <p:spPr>
              <a:xfrm>
                <a:off x="2637813" y="2754557"/>
                <a:ext cx="1828800" cy="573077"/>
              </a:xfrm>
              <a:prstGeom prst="rect">
                <a:avLst/>
              </a:prstGeom>
            </p:spPr>
          </p:pic>
          <p:pic>
            <p:nvPicPr>
              <p:cNvPr id="35" name="Picture 34">
                <a:extLst>
                  <a:ext uri="{FF2B5EF4-FFF2-40B4-BE49-F238E27FC236}">
                    <a16:creationId xmlns:a16="http://schemas.microsoft.com/office/drawing/2014/main" id="{4FF44CA8-F093-524E-B09A-CE8F6BD16627}"/>
                  </a:ext>
                </a:extLst>
              </p:cNvPr>
              <p:cNvPicPr>
                <a:picLocks noChangeAspect="1"/>
              </p:cNvPicPr>
              <p:nvPr/>
            </p:nvPicPr>
            <p:blipFill rotWithShape="1">
              <a:blip r:embed="rId11">
                <a:extLst>
                  <a:ext uri="{28A0092B-C50C-407E-A947-70E740481C1C}">
                    <a14:useLocalDpi xmlns:a14="http://schemas.microsoft.com/office/drawing/2010/main" val="0"/>
                  </a:ext>
                </a:extLst>
              </a:blip>
              <a:srcRect b="81007"/>
              <a:stretch/>
            </p:blipFill>
            <p:spPr>
              <a:xfrm>
                <a:off x="2637813" y="4195467"/>
                <a:ext cx="1828800" cy="551124"/>
              </a:xfrm>
              <a:prstGeom prst="rect">
                <a:avLst/>
              </a:prstGeom>
            </p:spPr>
          </p:pic>
          <p:pic>
            <p:nvPicPr>
              <p:cNvPr id="31" name="Picture 30">
                <a:extLst>
                  <a:ext uri="{FF2B5EF4-FFF2-40B4-BE49-F238E27FC236}">
                    <a16:creationId xmlns:a16="http://schemas.microsoft.com/office/drawing/2014/main" id="{CBDC868F-14C7-6B44-885F-3FEE1DE2A9EF}"/>
                  </a:ext>
                </a:extLst>
              </p:cNvPr>
              <p:cNvPicPr>
                <a:picLocks noChangeAspect="1"/>
              </p:cNvPicPr>
              <p:nvPr/>
            </p:nvPicPr>
            <p:blipFill rotWithShape="1">
              <a:blip r:embed="rId12">
                <a:extLst>
                  <a:ext uri="{28A0092B-C50C-407E-A947-70E740481C1C}">
                    <a14:useLocalDpi xmlns:a14="http://schemas.microsoft.com/office/drawing/2010/main" val="0"/>
                  </a:ext>
                </a:extLst>
              </a:blip>
              <a:srcRect b="81010"/>
              <a:stretch/>
            </p:blipFill>
            <p:spPr>
              <a:xfrm>
                <a:off x="2637813" y="1316935"/>
                <a:ext cx="1828800" cy="551020"/>
              </a:xfrm>
              <a:prstGeom prst="rect">
                <a:avLst/>
              </a:prstGeom>
            </p:spPr>
          </p:pic>
          <p:pic>
            <p:nvPicPr>
              <p:cNvPr id="19" name="Picture 18">
                <a:extLst>
                  <a:ext uri="{FF2B5EF4-FFF2-40B4-BE49-F238E27FC236}">
                    <a16:creationId xmlns:a16="http://schemas.microsoft.com/office/drawing/2014/main" id="{317C6C38-955E-9845-8E1C-904440BC720F}"/>
                  </a:ext>
                </a:extLst>
              </p:cNvPr>
              <p:cNvPicPr>
                <a:picLocks noChangeAspect="1"/>
              </p:cNvPicPr>
              <p:nvPr/>
            </p:nvPicPr>
            <p:blipFill rotWithShape="1">
              <a:blip r:embed="rId13">
                <a:extLst>
                  <a:ext uri="{28A0092B-C50C-407E-A947-70E740481C1C}">
                    <a14:useLocalDpi xmlns:a14="http://schemas.microsoft.com/office/drawing/2010/main" val="0"/>
                  </a:ext>
                </a:extLst>
              </a:blip>
              <a:srcRect b="81227"/>
              <a:stretch/>
            </p:blipFill>
            <p:spPr>
              <a:xfrm>
                <a:off x="2637813" y="2038885"/>
                <a:ext cx="1828800" cy="544742"/>
              </a:xfrm>
              <a:prstGeom prst="rect">
                <a:avLst/>
              </a:prstGeom>
            </p:spPr>
          </p:pic>
        </p:grpSp>
        <p:sp>
          <p:nvSpPr>
            <p:cNvPr id="8" name="Rectangle 7">
              <a:extLst>
                <a:ext uri="{FF2B5EF4-FFF2-40B4-BE49-F238E27FC236}">
                  <a16:creationId xmlns:a16="http://schemas.microsoft.com/office/drawing/2014/main" id="{39657437-11CB-A543-8F77-9E04A7046A1C}"/>
                </a:ext>
              </a:extLst>
            </p:cNvPr>
            <p:cNvSpPr/>
            <p:nvPr/>
          </p:nvSpPr>
          <p:spPr>
            <a:xfrm>
              <a:off x="2769326" y="1888067"/>
              <a:ext cx="1600200"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4673512-120F-804E-9E34-255095095FA6}"/>
                </a:ext>
              </a:extLst>
            </p:cNvPr>
            <p:cNvSpPr/>
            <p:nvPr/>
          </p:nvSpPr>
          <p:spPr>
            <a:xfrm>
              <a:off x="2725946" y="2608236"/>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3463547-9B94-B54B-A142-DF19F11F01B7}"/>
                </a:ext>
              </a:extLst>
            </p:cNvPr>
            <p:cNvSpPr/>
            <p:nvPr/>
          </p:nvSpPr>
          <p:spPr>
            <a:xfrm>
              <a:off x="2722322" y="3351012"/>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6B5F0DD-7E74-A742-BEAE-175989A5542D}"/>
                </a:ext>
              </a:extLst>
            </p:cNvPr>
            <p:cNvSpPr/>
            <p:nvPr/>
          </p:nvSpPr>
          <p:spPr>
            <a:xfrm>
              <a:off x="2632043" y="4052208"/>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BFB280F-88A6-264C-A2EC-704536E78909}"/>
                </a:ext>
              </a:extLst>
            </p:cNvPr>
            <p:cNvSpPr/>
            <p:nvPr/>
          </p:nvSpPr>
          <p:spPr>
            <a:xfrm>
              <a:off x="2672166" y="4749801"/>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1E34297-8CBA-544D-BE70-F7079A051033}"/>
                </a:ext>
              </a:extLst>
            </p:cNvPr>
            <p:cNvSpPr/>
            <p:nvPr/>
          </p:nvSpPr>
          <p:spPr>
            <a:xfrm>
              <a:off x="2777246" y="5463448"/>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66255E3A-E419-5A42-998A-D4E7E5AC68D9}"/>
              </a:ext>
            </a:extLst>
          </p:cNvPr>
          <p:cNvGrpSpPr/>
          <p:nvPr/>
        </p:nvGrpSpPr>
        <p:grpSpPr>
          <a:xfrm>
            <a:off x="5082008" y="1422751"/>
            <a:ext cx="1905000" cy="4211402"/>
            <a:chOff x="4988379" y="1422751"/>
            <a:chExt cx="1905000" cy="4211402"/>
          </a:xfrm>
        </p:grpSpPr>
        <p:grpSp>
          <p:nvGrpSpPr>
            <p:cNvPr id="12" name="Group 11">
              <a:extLst>
                <a:ext uri="{FF2B5EF4-FFF2-40B4-BE49-F238E27FC236}">
                  <a16:creationId xmlns:a16="http://schemas.microsoft.com/office/drawing/2014/main" id="{B597C0FD-4FEE-CC4C-95C3-14D300F4FFF3}"/>
                </a:ext>
              </a:extLst>
            </p:cNvPr>
            <p:cNvGrpSpPr/>
            <p:nvPr/>
          </p:nvGrpSpPr>
          <p:grpSpPr>
            <a:xfrm>
              <a:off x="4988379" y="1422751"/>
              <a:ext cx="1905000" cy="4188489"/>
              <a:chOff x="4988379" y="1422751"/>
              <a:chExt cx="1905000" cy="4188489"/>
            </a:xfrm>
          </p:grpSpPr>
          <p:pic>
            <p:nvPicPr>
              <p:cNvPr id="37" name="Picture 36">
                <a:extLst>
                  <a:ext uri="{FF2B5EF4-FFF2-40B4-BE49-F238E27FC236}">
                    <a16:creationId xmlns:a16="http://schemas.microsoft.com/office/drawing/2014/main" id="{8411E684-70CC-A647-886E-62045C884A5F}"/>
                  </a:ext>
                </a:extLst>
              </p:cNvPr>
              <p:cNvPicPr>
                <a:picLocks noChangeAspect="1"/>
              </p:cNvPicPr>
              <p:nvPr/>
            </p:nvPicPr>
            <p:blipFill rotWithShape="1">
              <a:blip r:embed="rId14">
                <a:extLst>
                  <a:ext uri="{28A0092B-C50C-407E-A947-70E740481C1C}">
                    <a14:useLocalDpi xmlns:a14="http://schemas.microsoft.com/office/drawing/2010/main" val="0"/>
                  </a:ext>
                </a:extLst>
              </a:blip>
              <a:srcRect b="81153"/>
              <a:stretch/>
            </p:blipFill>
            <p:spPr>
              <a:xfrm>
                <a:off x="5002698" y="3619565"/>
                <a:ext cx="1828800" cy="546883"/>
              </a:xfrm>
              <a:prstGeom prst="rect">
                <a:avLst/>
              </a:prstGeom>
            </p:spPr>
          </p:pic>
          <p:pic>
            <p:nvPicPr>
              <p:cNvPr id="55" name="Picture 54">
                <a:extLst>
                  <a:ext uri="{FF2B5EF4-FFF2-40B4-BE49-F238E27FC236}">
                    <a16:creationId xmlns:a16="http://schemas.microsoft.com/office/drawing/2014/main" id="{13CA3F05-817F-1944-8A58-7F3A240EFC6E}"/>
                  </a:ext>
                </a:extLst>
              </p:cNvPr>
              <p:cNvPicPr>
                <a:picLocks noChangeAspect="1"/>
              </p:cNvPicPr>
              <p:nvPr/>
            </p:nvPicPr>
            <p:blipFill rotWithShape="1">
              <a:blip r:embed="rId15">
                <a:extLst>
                  <a:ext uri="{28A0092B-C50C-407E-A947-70E740481C1C}">
                    <a14:useLocalDpi xmlns:a14="http://schemas.microsoft.com/office/drawing/2010/main" val="0"/>
                  </a:ext>
                </a:extLst>
              </a:blip>
              <a:srcRect b="80148"/>
              <a:stretch/>
            </p:blipFill>
            <p:spPr>
              <a:xfrm>
                <a:off x="5002698" y="5035203"/>
                <a:ext cx="1828800" cy="576037"/>
              </a:xfrm>
              <a:prstGeom prst="rect">
                <a:avLst/>
              </a:prstGeom>
            </p:spPr>
          </p:pic>
          <p:pic>
            <p:nvPicPr>
              <p:cNvPr id="53" name="Picture 52">
                <a:extLst>
                  <a:ext uri="{FF2B5EF4-FFF2-40B4-BE49-F238E27FC236}">
                    <a16:creationId xmlns:a16="http://schemas.microsoft.com/office/drawing/2014/main" id="{650AB8EC-0861-AD49-B265-36864F98FED5}"/>
                  </a:ext>
                </a:extLst>
              </p:cNvPr>
              <p:cNvPicPr>
                <a:picLocks noChangeAspect="1"/>
              </p:cNvPicPr>
              <p:nvPr/>
            </p:nvPicPr>
            <p:blipFill rotWithShape="1">
              <a:blip r:embed="rId16">
                <a:extLst>
                  <a:ext uri="{28A0092B-C50C-407E-A947-70E740481C1C}">
                    <a14:useLocalDpi xmlns:a14="http://schemas.microsoft.com/office/drawing/2010/main" val="0"/>
                  </a:ext>
                </a:extLst>
              </a:blip>
              <a:srcRect b="81460"/>
              <a:stretch/>
            </p:blipFill>
            <p:spPr>
              <a:xfrm>
                <a:off x="5000715" y="2874238"/>
                <a:ext cx="1828800" cy="537986"/>
              </a:xfrm>
              <a:prstGeom prst="rect">
                <a:avLst/>
              </a:prstGeom>
            </p:spPr>
          </p:pic>
          <p:pic>
            <p:nvPicPr>
              <p:cNvPr id="49" name="Picture 48">
                <a:extLst>
                  <a:ext uri="{FF2B5EF4-FFF2-40B4-BE49-F238E27FC236}">
                    <a16:creationId xmlns:a16="http://schemas.microsoft.com/office/drawing/2014/main" id="{93CC1765-80BF-5D41-8852-0132B04670F8}"/>
                  </a:ext>
                </a:extLst>
              </p:cNvPr>
              <p:cNvPicPr>
                <a:picLocks noChangeAspect="1"/>
              </p:cNvPicPr>
              <p:nvPr/>
            </p:nvPicPr>
            <p:blipFill rotWithShape="1">
              <a:blip r:embed="rId17">
                <a:extLst>
                  <a:ext uri="{28A0092B-C50C-407E-A947-70E740481C1C}">
                    <a14:useLocalDpi xmlns:a14="http://schemas.microsoft.com/office/drawing/2010/main" val="0"/>
                  </a:ext>
                </a:extLst>
              </a:blip>
              <a:srcRect b="80277"/>
              <a:stretch/>
            </p:blipFill>
            <p:spPr>
              <a:xfrm>
                <a:off x="4988379" y="1422751"/>
                <a:ext cx="1905000" cy="596135"/>
              </a:xfrm>
              <a:prstGeom prst="rect">
                <a:avLst/>
              </a:prstGeom>
            </p:spPr>
          </p:pic>
          <p:pic>
            <p:nvPicPr>
              <p:cNvPr id="41" name="Picture 40">
                <a:extLst>
                  <a:ext uri="{FF2B5EF4-FFF2-40B4-BE49-F238E27FC236}">
                    <a16:creationId xmlns:a16="http://schemas.microsoft.com/office/drawing/2014/main" id="{00DC0156-E3AB-DE4F-B129-32EC1E7DEF66}"/>
                  </a:ext>
                </a:extLst>
              </p:cNvPr>
              <p:cNvPicPr>
                <a:picLocks noChangeAspect="1"/>
              </p:cNvPicPr>
              <p:nvPr/>
            </p:nvPicPr>
            <p:blipFill rotWithShape="1">
              <a:blip r:embed="rId18">
                <a:extLst>
                  <a:ext uri="{28A0092B-C50C-407E-A947-70E740481C1C}">
                    <a14:useLocalDpi xmlns:a14="http://schemas.microsoft.com/office/drawing/2010/main" val="0"/>
                  </a:ext>
                </a:extLst>
              </a:blip>
              <a:srcRect b="79199"/>
              <a:stretch/>
            </p:blipFill>
            <p:spPr>
              <a:xfrm>
                <a:off x="5002698" y="4315936"/>
                <a:ext cx="1828800" cy="603576"/>
              </a:xfrm>
              <a:prstGeom prst="rect">
                <a:avLst/>
              </a:prstGeom>
            </p:spPr>
          </p:pic>
          <p:pic>
            <p:nvPicPr>
              <p:cNvPr id="39" name="Picture 38">
                <a:extLst>
                  <a:ext uri="{FF2B5EF4-FFF2-40B4-BE49-F238E27FC236}">
                    <a16:creationId xmlns:a16="http://schemas.microsoft.com/office/drawing/2014/main" id="{175B8D2B-4860-7349-B5BD-1B82D0A7C18F}"/>
                  </a:ext>
                </a:extLst>
              </p:cNvPr>
              <p:cNvPicPr>
                <a:picLocks noChangeAspect="1"/>
              </p:cNvPicPr>
              <p:nvPr/>
            </p:nvPicPr>
            <p:blipFill rotWithShape="1">
              <a:blip r:embed="rId19">
                <a:extLst>
                  <a:ext uri="{28A0092B-C50C-407E-A947-70E740481C1C}">
                    <a14:useLocalDpi xmlns:a14="http://schemas.microsoft.com/office/drawing/2010/main" val="0"/>
                  </a:ext>
                </a:extLst>
              </a:blip>
              <a:srcRect b="81365"/>
              <a:stretch/>
            </p:blipFill>
            <p:spPr>
              <a:xfrm>
                <a:off x="5021529" y="2158137"/>
                <a:ext cx="1828800" cy="540741"/>
              </a:xfrm>
              <a:prstGeom prst="rect">
                <a:avLst/>
              </a:prstGeom>
            </p:spPr>
          </p:pic>
        </p:grpSp>
        <p:sp>
          <p:nvSpPr>
            <p:cNvPr id="58" name="Rectangle 57">
              <a:extLst>
                <a:ext uri="{FF2B5EF4-FFF2-40B4-BE49-F238E27FC236}">
                  <a16:creationId xmlns:a16="http://schemas.microsoft.com/office/drawing/2014/main" id="{AF09A095-64EB-354C-B7AA-DFB8A6E49D4F}"/>
                </a:ext>
              </a:extLst>
            </p:cNvPr>
            <p:cNvSpPr/>
            <p:nvPr/>
          </p:nvSpPr>
          <p:spPr>
            <a:xfrm>
              <a:off x="5029277" y="5483054"/>
              <a:ext cx="1864102" cy="15109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16E0A9A-93FA-7F45-A319-76259D013653}"/>
                </a:ext>
              </a:extLst>
            </p:cNvPr>
            <p:cNvSpPr/>
            <p:nvPr/>
          </p:nvSpPr>
          <p:spPr>
            <a:xfrm>
              <a:off x="5029277" y="4762383"/>
              <a:ext cx="1864102" cy="15109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96DEF6D-ABEA-1E44-B9C5-A979B84D1FFF}"/>
                </a:ext>
              </a:extLst>
            </p:cNvPr>
            <p:cNvSpPr/>
            <p:nvPr/>
          </p:nvSpPr>
          <p:spPr>
            <a:xfrm>
              <a:off x="5029277" y="4033962"/>
              <a:ext cx="1864102" cy="15109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6993018-E165-974A-A251-262370E9FBDF}"/>
                </a:ext>
              </a:extLst>
            </p:cNvPr>
            <p:cNvSpPr/>
            <p:nvPr/>
          </p:nvSpPr>
          <p:spPr>
            <a:xfrm>
              <a:off x="5029277" y="3297792"/>
              <a:ext cx="1864102" cy="15109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C8C8A0F-83DF-FC47-A84D-B243A3566A18}"/>
                </a:ext>
              </a:extLst>
            </p:cNvPr>
            <p:cNvSpPr/>
            <p:nvPr/>
          </p:nvSpPr>
          <p:spPr>
            <a:xfrm>
              <a:off x="5029277" y="2577121"/>
              <a:ext cx="1864102" cy="15109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FCF3614F-5C11-F74E-BCA0-7467FC386E2F}"/>
                </a:ext>
              </a:extLst>
            </p:cNvPr>
            <p:cNvSpPr/>
            <p:nvPr/>
          </p:nvSpPr>
          <p:spPr>
            <a:xfrm>
              <a:off x="5029277" y="1871948"/>
              <a:ext cx="1864102" cy="15109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48F4108-BE26-CF4B-9860-6892FDBFEF75}"/>
              </a:ext>
            </a:extLst>
          </p:cNvPr>
          <p:cNvGrpSpPr/>
          <p:nvPr/>
        </p:nvGrpSpPr>
        <p:grpSpPr>
          <a:xfrm>
            <a:off x="7464315" y="1440170"/>
            <a:ext cx="1836549" cy="4156922"/>
            <a:chOff x="7269595" y="1440170"/>
            <a:chExt cx="1836549" cy="4156922"/>
          </a:xfrm>
        </p:grpSpPr>
        <p:pic>
          <p:nvPicPr>
            <p:cNvPr id="51" name="Picture 50">
              <a:extLst>
                <a:ext uri="{FF2B5EF4-FFF2-40B4-BE49-F238E27FC236}">
                  <a16:creationId xmlns:a16="http://schemas.microsoft.com/office/drawing/2014/main" id="{825381D2-3320-0E44-BFED-3669E5411A8B}"/>
                </a:ext>
              </a:extLst>
            </p:cNvPr>
            <p:cNvPicPr>
              <a:picLocks noChangeAspect="1"/>
            </p:cNvPicPr>
            <p:nvPr/>
          </p:nvPicPr>
          <p:blipFill rotWithShape="1">
            <a:blip r:embed="rId20">
              <a:extLst>
                <a:ext uri="{28A0092B-C50C-407E-A947-70E740481C1C}">
                  <a14:useLocalDpi xmlns:a14="http://schemas.microsoft.com/office/drawing/2010/main" val="0"/>
                </a:ext>
              </a:extLst>
            </a:blip>
            <a:srcRect b="79660"/>
            <a:stretch/>
          </p:blipFill>
          <p:spPr>
            <a:xfrm>
              <a:off x="7277344" y="2140977"/>
              <a:ext cx="1828800" cy="590197"/>
            </a:xfrm>
            <a:prstGeom prst="rect">
              <a:avLst/>
            </a:prstGeom>
          </p:spPr>
        </p:pic>
        <p:pic>
          <p:nvPicPr>
            <p:cNvPr id="57" name="Picture 56">
              <a:extLst>
                <a:ext uri="{FF2B5EF4-FFF2-40B4-BE49-F238E27FC236}">
                  <a16:creationId xmlns:a16="http://schemas.microsoft.com/office/drawing/2014/main" id="{613FC785-2A3E-6144-B7E9-5507595D5AD9}"/>
                </a:ext>
              </a:extLst>
            </p:cNvPr>
            <p:cNvPicPr>
              <a:picLocks/>
            </p:cNvPicPr>
            <p:nvPr/>
          </p:nvPicPr>
          <p:blipFill rotWithShape="1">
            <a:blip r:embed="rId21">
              <a:extLst>
                <a:ext uri="{28A0092B-C50C-407E-A947-70E740481C1C}">
                  <a14:useLocalDpi xmlns:a14="http://schemas.microsoft.com/office/drawing/2010/main" val="0"/>
                </a:ext>
              </a:extLst>
            </a:blip>
            <a:srcRect b="80938"/>
            <a:stretch/>
          </p:blipFill>
          <p:spPr>
            <a:xfrm>
              <a:off x="7269595" y="3624731"/>
              <a:ext cx="1811372" cy="547860"/>
            </a:xfrm>
            <a:prstGeom prst="rect">
              <a:avLst/>
            </a:prstGeom>
          </p:spPr>
        </p:pic>
        <p:pic>
          <p:nvPicPr>
            <p:cNvPr id="73" name="Picture 72">
              <a:extLst>
                <a:ext uri="{FF2B5EF4-FFF2-40B4-BE49-F238E27FC236}">
                  <a16:creationId xmlns:a16="http://schemas.microsoft.com/office/drawing/2014/main" id="{9793C905-4019-024E-A86C-1F7047B66AF7}"/>
                </a:ext>
              </a:extLst>
            </p:cNvPr>
            <p:cNvPicPr>
              <a:picLocks noChangeAspect="1"/>
            </p:cNvPicPr>
            <p:nvPr/>
          </p:nvPicPr>
          <p:blipFill rotWithShape="1">
            <a:blip r:embed="rId22">
              <a:extLst>
                <a:ext uri="{28A0092B-C50C-407E-A947-70E740481C1C}">
                  <a14:useLocalDpi xmlns:a14="http://schemas.microsoft.com/office/drawing/2010/main" val="0"/>
                </a:ext>
              </a:extLst>
            </a:blip>
            <a:srcRect b="80397"/>
            <a:stretch/>
          </p:blipFill>
          <p:spPr>
            <a:xfrm>
              <a:off x="7277344" y="1440170"/>
              <a:ext cx="1828800" cy="568809"/>
            </a:xfrm>
            <a:prstGeom prst="rect">
              <a:avLst/>
            </a:prstGeom>
          </p:spPr>
        </p:pic>
        <p:pic>
          <p:nvPicPr>
            <p:cNvPr id="65" name="Picture 64">
              <a:extLst>
                <a:ext uri="{FF2B5EF4-FFF2-40B4-BE49-F238E27FC236}">
                  <a16:creationId xmlns:a16="http://schemas.microsoft.com/office/drawing/2014/main" id="{0C6F2FA7-FE91-BD4A-8445-22B0F1A984EA}"/>
                </a:ext>
              </a:extLst>
            </p:cNvPr>
            <p:cNvPicPr>
              <a:picLocks noChangeAspect="1"/>
            </p:cNvPicPr>
            <p:nvPr/>
          </p:nvPicPr>
          <p:blipFill rotWithShape="1">
            <a:blip r:embed="rId23">
              <a:extLst>
                <a:ext uri="{28A0092B-C50C-407E-A947-70E740481C1C}">
                  <a14:useLocalDpi xmlns:a14="http://schemas.microsoft.com/office/drawing/2010/main" val="0"/>
                </a:ext>
              </a:extLst>
            </a:blip>
            <a:srcRect b="81887"/>
            <a:stretch/>
          </p:blipFill>
          <p:spPr>
            <a:xfrm>
              <a:off x="7277344" y="4304461"/>
              <a:ext cx="1828800" cy="525597"/>
            </a:xfrm>
            <a:prstGeom prst="rect">
              <a:avLst/>
            </a:prstGeom>
          </p:spPr>
        </p:pic>
        <p:pic>
          <p:nvPicPr>
            <p:cNvPr id="61" name="Picture 60">
              <a:extLst>
                <a:ext uri="{FF2B5EF4-FFF2-40B4-BE49-F238E27FC236}">
                  <a16:creationId xmlns:a16="http://schemas.microsoft.com/office/drawing/2014/main" id="{A2371A16-B370-ED43-BE64-CB6464F99B19}"/>
                </a:ext>
              </a:extLst>
            </p:cNvPr>
            <p:cNvPicPr>
              <a:picLocks noChangeAspect="1"/>
            </p:cNvPicPr>
            <p:nvPr/>
          </p:nvPicPr>
          <p:blipFill rotWithShape="1">
            <a:blip r:embed="rId24">
              <a:extLst>
                <a:ext uri="{28A0092B-C50C-407E-A947-70E740481C1C}">
                  <a14:useLocalDpi xmlns:a14="http://schemas.microsoft.com/office/drawing/2010/main" val="0"/>
                </a:ext>
              </a:extLst>
            </a:blip>
            <a:srcRect b="80876"/>
            <a:stretch/>
          </p:blipFill>
          <p:spPr>
            <a:xfrm>
              <a:off x="7277344" y="2861504"/>
              <a:ext cx="1828800" cy="554918"/>
            </a:xfrm>
            <a:prstGeom prst="rect">
              <a:avLst/>
            </a:prstGeom>
          </p:spPr>
        </p:pic>
        <p:pic>
          <p:nvPicPr>
            <p:cNvPr id="63" name="Picture 62">
              <a:extLst>
                <a:ext uri="{FF2B5EF4-FFF2-40B4-BE49-F238E27FC236}">
                  <a16:creationId xmlns:a16="http://schemas.microsoft.com/office/drawing/2014/main" id="{E15C5946-ADE3-D445-9D3F-E0326F9BDC92}"/>
                </a:ext>
              </a:extLst>
            </p:cNvPr>
            <p:cNvPicPr>
              <a:picLocks noChangeAspect="1"/>
            </p:cNvPicPr>
            <p:nvPr/>
          </p:nvPicPr>
          <p:blipFill rotWithShape="1">
            <a:blip r:embed="rId25">
              <a:extLst>
                <a:ext uri="{28A0092B-C50C-407E-A947-70E740481C1C}">
                  <a14:useLocalDpi xmlns:a14="http://schemas.microsoft.com/office/drawing/2010/main" val="0"/>
                </a:ext>
              </a:extLst>
            </a:blip>
            <a:srcRect b="81016"/>
            <a:stretch/>
          </p:blipFill>
          <p:spPr>
            <a:xfrm>
              <a:off x="7277344" y="5020449"/>
              <a:ext cx="1828800" cy="550872"/>
            </a:xfrm>
            <a:prstGeom prst="rect">
              <a:avLst/>
            </a:prstGeom>
          </p:spPr>
        </p:pic>
        <p:sp>
          <p:nvSpPr>
            <p:cNvPr id="68" name="Rectangle 67">
              <a:extLst>
                <a:ext uri="{FF2B5EF4-FFF2-40B4-BE49-F238E27FC236}">
                  <a16:creationId xmlns:a16="http://schemas.microsoft.com/office/drawing/2014/main" id="{5FA04A72-8550-8942-992A-D2BABC96C2BD}"/>
                </a:ext>
              </a:extLst>
            </p:cNvPr>
            <p:cNvSpPr/>
            <p:nvPr/>
          </p:nvSpPr>
          <p:spPr>
            <a:xfrm>
              <a:off x="7339225" y="5466273"/>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8A6511F-671D-784A-9B1D-E6E46C362BC7}"/>
                </a:ext>
              </a:extLst>
            </p:cNvPr>
            <p:cNvSpPr/>
            <p:nvPr/>
          </p:nvSpPr>
          <p:spPr>
            <a:xfrm>
              <a:off x="7339225" y="4729083"/>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E1DA647-C15F-BD42-A316-FEA7EFF00004}"/>
                </a:ext>
              </a:extLst>
            </p:cNvPr>
            <p:cNvSpPr/>
            <p:nvPr/>
          </p:nvSpPr>
          <p:spPr>
            <a:xfrm>
              <a:off x="7339225" y="4055688"/>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2ADB81C-5EF2-CE49-8963-652A95114144}"/>
                </a:ext>
              </a:extLst>
            </p:cNvPr>
            <p:cNvSpPr/>
            <p:nvPr/>
          </p:nvSpPr>
          <p:spPr>
            <a:xfrm>
              <a:off x="7339225" y="3304321"/>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FA57094-B950-A54A-A758-5BBDFE64B646}"/>
                </a:ext>
              </a:extLst>
            </p:cNvPr>
            <p:cNvSpPr/>
            <p:nvPr/>
          </p:nvSpPr>
          <p:spPr>
            <a:xfrm>
              <a:off x="7339225" y="2609660"/>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327918B-E5F8-D64F-A845-63132114ECDF}"/>
                </a:ext>
              </a:extLst>
            </p:cNvPr>
            <p:cNvSpPr/>
            <p:nvPr/>
          </p:nvSpPr>
          <p:spPr>
            <a:xfrm>
              <a:off x="7339225" y="1900823"/>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590695B-B6E1-7B45-B067-0CAFAAD4DCC2}"/>
              </a:ext>
            </a:extLst>
          </p:cNvPr>
          <p:cNvGrpSpPr/>
          <p:nvPr/>
        </p:nvGrpSpPr>
        <p:grpSpPr>
          <a:xfrm>
            <a:off x="9856211" y="4302262"/>
            <a:ext cx="1828800" cy="1292005"/>
            <a:chOff x="9834190" y="2134271"/>
            <a:chExt cx="1828800" cy="1292005"/>
          </a:xfrm>
        </p:grpSpPr>
        <p:pic>
          <p:nvPicPr>
            <p:cNvPr id="69" name="Picture 68">
              <a:extLst>
                <a:ext uri="{FF2B5EF4-FFF2-40B4-BE49-F238E27FC236}">
                  <a16:creationId xmlns:a16="http://schemas.microsoft.com/office/drawing/2014/main" id="{27A6BC85-6D48-B34F-BAD8-8EE4E6862B28}"/>
                </a:ext>
              </a:extLst>
            </p:cNvPr>
            <p:cNvPicPr>
              <a:picLocks noChangeAspect="1"/>
            </p:cNvPicPr>
            <p:nvPr/>
          </p:nvPicPr>
          <p:blipFill rotWithShape="1">
            <a:blip r:embed="rId26">
              <a:extLst>
                <a:ext uri="{28A0092B-C50C-407E-A947-70E740481C1C}">
                  <a14:useLocalDpi xmlns:a14="http://schemas.microsoft.com/office/drawing/2010/main" val="0"/>
                </a:ext>
              </a:extLst>
            </a:blip>
            <a:srcRect b="80468"/>
            <a:stretch/>
          </p:blipFill>
          <p:spPr>
            <a:xfrm>
              <a:off x="9834190" y="2859521"/>
              <a:ext cx="1828800" cy="566755"/>
            </a:xfrm>
            <a:prstGeom prst="rect">
              <a:avLst/>
            </a:prstGeom>
          </p:spPr>
        </p:pic>
        <p:pic>
          <p:nvPicPr>
            <p:cNvPr id="67" name="Picture 66">
              <a:extLst>
                <a:ext uri="{FF2B5EF4-FFF2-40B4-BE49-F238E27FC236}">
                  <a16:creationId xmlns:a16="http://schemas.microsoft.com/office/drawing/2014/main" id="{126D620C-3BBF-CA49-81F8-07CE410DD7EA}"/>
                </a:ext>
              </a:extLst>
            </p:cNvPr>
            <p:cNvPicPr>
              <a:picLocks noChangeAspect="1"/>
            </p:cNvPicPr>
            <p:nvPr/>
          </p:nvPicPr>
          <p:blipFill rotWithShape="1">
            <a:blip r:embed="rId27">
              <a:extLst>
                <a:ext uri="{28A0092B-C50C-407E-A947-70E740481C1C}">
                  <a14:useLocalDpi xmlns:a14="http://schemas.microsoft.com/office/drawing/2010/main" val="0"/>
                </a:ext>
              </a:extLst>
            </a:blip>
            <a:srcRect b="82130"/>
            <a:stretch/>
          </p:blipFill>
          <p:spPr>
            <a:xfrm>
              <a:off x="9834190" y="2134271"/>
              <a:ext cx="1828800" cy="518526"/>
            </a:xfrm>
            <a:prstGeom prst="rect">
              <a:avLst/>
            </a:prstGeom>
          </p:spPr>
        </p:pic>
        <p:sp>
          <p:nvSpPr>
            <p:cNvPr id="76" name="Rectangle 75">
              <a:extLst>
                <a:ext uri="{FF2B5EF4-FFF2-40B4-BE49-F238E27FC236}">
                  <a16:creationId xmlns:a16="http://schemas.microsoft.com/office/drawing/2014/main" id="{A4C4D96B-AABC-A845-8628-98F37D32F4D0}"/>
                </a:ext>
              </a:extLst>
            </p:cNvPr>
            <p:cNvSpPr/>
            <p:nvPr/>
          </p:nvSpPr>
          <p:spPr>
            <a:xfrm>
              <a:off x="9863620" y="3285772"/>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F4C3A38-7526-684C-9F39-208ECCF97247}"/>
                </a:ext>
              </a:extLst>
            </p:cNvPr>
            <p:cNvSpPr/>
            <p:nvPr/>
          </p:nvSpPr>
          <p:spPr>
            <a:xfrm>
              <a:off x="9863620" y="2576935"/>
              <a:ext cx="1728488" cy="130819"/>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26110F9-96DA-4C42-B7A3-9D0CEF4D5086}"/>
              </a:ext>
            </a:extLst>
          </p:cNvPr>
          <p:cNvSpPr txBox="1"/>
          <p:nvPr/>
        </p:nvSpPr>
        <p:spPr>
          <a:xfrm>
            <a:off x="9748735" y="1553997"/>
            <a:ext cx="2119390" cy="2246769"/>
          </a:xfrm>
          <a:prstGeom prst="rect">
            <a:avLst/>
          </a:prstGeom>
          <a:solidFill>
            <a:schemeClr val="accent6">
              <a:lumMod val="20000"/>
              <a:lumOff val="80000"/>
            </a:schemeClr>
          </a:solidFill>
        </p:spPr>
        <p:txBody>
          <a:bodyPr wrap="square" lIns="228600" rIns="228600" rtlCol="0">
            <a:spAutoFit/>
          </a:bodyPr>
          <a:lstStyle/>
          <a:p>
            <a:pPr lvl="0"/>
            <a:r>
              <a:rPr lang="en-US" sz="2000" dirty="0">
                <a:solidFill>
                  <a:schemeClr val="bg1">
                    <a:lumMod val="50000"/>
                  </a:schemeClr>
                </a:solidFill>
                <a:latin typeface="Arial" panose="020B0604020202020204" pitchFamily="34" charset="0"/>
                <a:cs typeface="Arial" panose="020B0604020202020204" pitchFamily="34" charset="0"/>
              </a:rPr>
              <a:t>Logs &gt; 400 attributes of network traffic</a:t>
            </a:r>
          </a:p>
          <a:p>
            <a:pPr lvl="0"/>
            <a:endParaRPr lang="en-US" sz="2000" dirty="0">
              <a:solidFill>
                <a:schemeClr val="bg1">
                  <a:lumMod val="50000"/>
                </a:schemeClr>
              </a:solidFill>
              <a:latin typeface="Arial" panose="020B0604020202020204" pitchFamily="34" charset="0"/>
              <a:cs typeface="Arial" panose="020B0604020202020204" pitchFamily="34" charset="0"/>
            </a:endParaRPr>
          </a:p>
          <a:p>
            <a:pPr lvl="0"/>
            <a:r>
              <a:rPr lang="en-US" sz="2000" dirty="0">
                <a:solidFill>
                  <a:schemeClr val="bg1">
                    <a:lumMod val="50000"/>
                  </a:schemeClr>
                </a:solidFill>
                <a:latin typeface="Arial" panose="020B0604020202020204" pitchFamily="34" charset="0"/>
                <a:cs typeface="Arial" panose="020B0604020202020204" pitchFamily="34" charset="0"/>
              </a:rPr>
              <a:t>But: &lt; 1% original traffic volume</a:t>
            </a:r>
          </a:p>
        </p:txBody>
      </p:sp>
    </p:spTree>
    <p:extLst>
      <p:ext uri="{BB962C8B-B14F-4D97-AF65-F5344CB8AC3E}">
        <p14:creationId xmlns:p14="http://schemas.microsoft.com/office/powerpoint/2010/main" val="2031326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35C12AE3-86EB-2443-AD9D-3527101B7890}"/>
              </a:ext>
            </a:extLst>
          </p:cNvPr>
          <p:cNvSpPr/>
          <p:nvPr/>
        </p:nvSpPr>
        <p:spPr>
          <a:xfrm>
            <a:off x="1785676" y="1450848"/>
            <a:ext cx="3608586" cy="4685726"/>
          </a:xfrm>
          <a:prstGeom prst="rect">
            <a:avLst/>
          </a:prstGeom>
          <a:gradFill>
            <a:gsLst>
              <a:gs pos="0">
                <a:schemeClr val="bg1">
                  <a:alpha val="15000"/>
                </a:schemeClr>
              </a:gs>
              <a:gs pos="98000">
                <a:schemeClr val="bg1">
                  <a:alpha val="10000"/>
                </a:schemeClr>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IT’S NOT JUST ABOUT </a:t>
            </a:r>
            <a:r>
              <a:rPr lang="en-US" dirty="0"/>
              <a:t>PROTOCOL PARSING</a:t>
            </a:r>
            <a:endParaRPr lang="en-US" i="0" u="none" strike="noStrike" baseline="0" dirty="0">
              <a:solidFill>
                <a:schemeClr val="accent6">
                  <a:lumMod val="75000"/>
                </a:schemeClr>
              </a:solidFill>
            </a:endParaRPr>
          </a:p>
        </p:txBody>
      </p:sp>
      <p:sp>
        <p:nvSpPr>
          <p:cNvPr id="9" name="Rectangle 8">
            <a:extLst>
              <a:ext uri="{FF2B5EF4-FFF2-40B4-BE49-F238E27FC236}">
                <a16:creationId xmlns:a16="http://schemas.microsoft.com/office/drawing/2014/main" id="{7FEF08AC-12F3-BB47-A94A-27F9AC131C46}"/>
              </a:ext>
            </a:extLst>
          </p:cNvPr>
          <p:cNvSpPr/>
          <p:nvPr/>
        </p:nvSpPr>
        <p:spPr>
          <a:xfrm>
            <a:off x="7956348" y="1748218"/>
            <a:ext cx="2642616" cy="287801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56" name="TextBox 55">
            <a:extLst>
              <a:ext uri="{FF2B5EF4-FFF2-40B4-BE49-F238E27FC236}">
                <a16:creationId xmlns:a16="http://schemas.microsoft.com/office/drawing/2014/main" id="{8BED9DD9-D9F8-214C-AEB6-1386DD979454}"/>
              </a:ext>
            </a:extLst>
          </p:cNvPr>
          <p:cNvSpPr txBox="1"/>
          <p:nvPr/>
        </p:nvSpPr>
        <p:spPr>
          <a:xfrm>
            <a:off x="1718436" y="2733850"/>
            <a:ext cx="3602739" cy="3139321"/>
          </a:xfrm>
          <a:prstGeom prst="rect">
            <a:avLst/>
          </a:prstGeom>
          <a:noFill/>
        </p:spPr>
        <p:txBody>
          <a:bodyPr wrap="square" lIns="228600" rIns="9144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“stepping stone” detection finding linked SSH sessions through which attackers relay traffic</a:t>
            </a:r>
          </a:p>
          <a:p>
            <a:endParaRPr lang="en-US" dirty="0">
              <a:solidFill>
                <a:schemeClr val="bg1">
                  <a:lumMod val="50000"/>
                </a:schemeClr>
              </a:solidFill>
              <a:latin typeface="Arial" panose="020B0604020202020204" pitchFamily="34" charset="0"/>
              <a:cs typeface="Arial" panose="020B0604020202020204" pitchFamily="34" charset="0"/>
            </a:endParaRPr>
          </a:p>
          <a:p>
            <a:r>
              <a:rPr lang="en-US" dirty="0">
                <a:solidFill>
                  <a:schemeClr val="bg1">
                    <a:lumMod val="50000"/>
                  </a:schemeClr>
                </a:solidFill>
                <a:latin typeface="Arial" panose="020B0604020202020204" pitchFamily="34" charset="0"/>
                <a:cs typeface="Arial" panose="020B0604020202020204" pitchFamily="34" charset="0"/>
              </a:rPr>
              <a:t>Done via fine-grained packet timing analysis, w/o contents</a:t>
            </a:r>
          </a:p>
          <a:p>
            <a:endParaRPr lang="en-US" dirty="0">
              <a:solidFill>
                <a:schemeClr val="bg1">
                  <a:lumMod val="50000"/>
                </a:schemeClr>
              </a:solidFill>
              <a:latin typeface="Arial" panose="020B0604020202020204" pitchFamily="34" charset="0"/>
              <a:cs typeface="Arial" panose="020B0604020202020204" pitchFamily="34" charset="0"/>
            </a:endParaRPr>
          </a:p>
          <a:p>
            <a:r>
              <a:rPr lang="en-US" dirty="0">
                <a:solidFill>
                  <a:schemeClr val="accent6"/>
                </a:solidFill>
                <a:latin typeface="Arial" panose="020B0604020202020204" pitchFamily="34" charset="0"/>
                <a:cs typeface="Arial" panose="020B0604020202020204" pitchFamily="34" charset="0"/>
              </a:rPr>
              <a:t>Infeasible to do other than locally </a:t>
            </a:r>
            <a:r>
              <a:rPr lang="en-US" dirty="0">
                <a:solidFill>
                  <a:schemeClr val="bg1">
                    <a:lumMod val="50000"/>
                  </a:schemeClr>
                </a:solidFill>
                <a:latin typeface="Arial" panose="020B0604020202020204" pitchFamily="34" charset="0"/>
                <a:cs typeface="Arial" panose="020B0604020202020204" pitchFamily="34" charset="0"/>
              </a:rPr>
              <a:t>due to v. high volume of traffic to inspect</a:t>
            </a:r>
          </a:p>
        </p:txBody>
      </p:sp>
      <p:sp>
        <p:nvSpPr>
          <p:cNvPr id="43" name="TextBox 42">
            <a:extLst>
              <a:ext uri="{FF2B5EF4-FFF2-40B4-BE49-F238E27FC236}">
                <a16:creationId xmlns:a16="http://schemas.microsoft.com/office/drawing/2014/main" id="{34B4EB3E-ED2C-754D-8A4E-8FCE911D8E75}"/>
              </a:ext>
            </a:extLst>
          </p:cNvPr>
          <p:cNvSpPr txBox="1"/>
          <p:nvPr/>
        </p:nvSpPr>
        <p:spPr>
          <a:xfrm>
            <a:off x="1718436" y="1378463"/>
            <a:ext cx="3602739" cy="1523494"/>
          </a:xfrm>
          <a:prstGeom prst="rect">
            <a:avLst/>
          </a:prstGeom>
          <a:noFill/>
        </p:spPr>
        <p:txBody>
          <a:bodyPr wrap="square" lIns="228600" tIns="274320" rIns="182880" rtlCol="0">
            <a:spAutoFit/>
          </a:bodyPr>
          <a:lstStyle/>
          <a:p>
            <a:pPr lvl="0"/>
            <a:r>
              <a:rPr lang="en-US" sz="2000" dirty="0">
                <a:latin typeface="Arial" panose="020B0604020202020204" pitchFamily="34" charset="0"/>
                <a:cs typeface="Arial" panose="020B0604020202020204" pitchFamily="34" charset="0"/>
              </a:rPr>
              <a:t>INFERENCES ABOUT </a:t>
            </a:r>
            <a:r>
              <a:rPr lang="en-US" sz="2000" b="1" dirty="0">
                <a:latin typeface="Arial" panose="020B0604020202020204" pitchFamily="34" charset="0"/>
                <a:cs typeface="Arial" panose="020B0604020202020204" pitchFamily="34" charset="0"/>
              </a:rPr>
              <a:t>ENCRYPTED STREAMS:</a:t>
            </a:r>
          </a:p>
          <a:p>
            <a:pPr lvl="0"/>
            <a:br>
              <a:rPr lang="en-US" sz="2000" dirty="0">
                <a:latin typeface="Arial" panose="020B0604020202020204" pitchFamily="34" charset="0"/>
                <a:cs typeface="Arial" panose="020B0604020202020204" pitchFamily="34" charset="0"/>
              </a:rPr>
            </a:br>
            <a:endParaRPr lang="en-US" dirty="0"/>
          </a:p>
        </p:txBody>
      </p:sp>
      <p:sp>
        <p:nvSpPr>
          <p:cNvPr id="44" name="Title 1">
            <a:extLst>
              <a:ext uri="{FF2B5EF4-FFF2-40B4-BE49-F238E27FC236}">
                <a16:creationId xmlns:a16="http://schemas.microsoft.com/office/drawing/2014/main" id="{62FB26E7-357A-CD4D-8C61-9422E92D1297}"/>
              </a:ext>
            </a:extLst>
          </p:cNvPr>
          <p:cNvSpPr txBox="1">
            <a:spLocks/>
          </p:cNvSpPr>
          <p:nvPr/>
        </p:nvSpPr>
        <p:spPr>
          <a:xfrm>
            <a:off x="7005400" y="1406851"/>
            <a:ext cx="3224674" cy="795647"/>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lvl="0"/>
            <a:r>
              <a:rPr lang="en-US" sz="2000" dirty="0">
                <a:ea typeface="+mn-ea"/>
              </a:rPr>
              <a:t>SURGICAL </a:t>
            </a:r>
            <a:r>
              <a:rPr lang="en-US" sz="2000" b="1" dirty="0">
                <a:ea typeface="+mn-ea"/>
              </a:rPr>
              <a:t>REMOVAL OF SENSITIVE INFORMATION:</a:t>
            </a:r>
          </a:p>
        </p:txBody>
      </p:sp>
      <p:sp>
        <p:nvSpPr>
          <p:cNvPr id="45" name="TextBox 44">
            <a:extLst>
              <a:ext uri="{FF2B5EF4-FFF2-40B4-BE49-F238E27FC236}">
                <a16:creationId xmlns:a16="http://schemas.microsoft.com/office/drawing/2014/main" id="{C70EBD26-A055-BB47-B688-72AD4137E0F9}"/>
              </a:ext>
            </a:extLst>
          </p:cNvPr>
          <p:cNvSpPr txBox="1"/>
          <p:nvPr/>
        </p:nvSpPr>
        <p:spPr>
          <a:xfrm>
            <a:off x="7005400" y="2733850"/>
            <a:ext cx="3593563" cy="3570208"/>
          </a:xfrm>
          <a:prstGeom prst="rect">
            <a:avLst/>
          </a:prstGeom>
          <a:noFill/>
        </p:spPr>
        <p:txBody>
          <a:bodyPr wrap="square" lIns="228600" rIns="9144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Can transform / strip out sensitive information from log entries...</a:t>
            </a:r>
          </a:p>
          <a:p>
            <a:pPr marL="0" lvl="1"/>
            <a:r>
              <a:rPr lang="en-US" sz="1600" dirty="0">
                <a:solidFill>
                  <a:schemeClr val="bg1">
                    <a:lumMod val="50000"/>
                  </a:schemeClr>
                </a:solidFill>
                <a:latin typeface="Arial" panose="020B0604020202020204" pitchFamily="34" charset="0"/>
                <a:cs typeface="Arial" panose="020B0604020202020204" pitchFamily="34" charset="0"/>
              </a:rPr>
              <a:t>e.g., </a:t>
            </a:r>
            <a:r>
              <a:rPr lang="en-US" sz="1600" b="1" dirty="0">
                <a:solidFill>
                  <a:srgbClr val="C00000"/>
                </a:solidFill>
                <a:latin typeface="Arial" panose="020B0604020202020204" pitchFamily="34" charset="0"/>
                <a:cs typeface="Arial" panose="020B0604020202020204" pitchFamily="34" charset="0"/>
              </a:rPr>
              <a:t>personal identifiers, bank account numbers</a:t>
            </a:r>
          </a:p>
          <a:p>
            <a:pPr marL="0" lvl="1"/>
            <a:r>
              <a:rPr lang="en-US" sz="1600" dirty="0">
                <a:solidFill>
                  <a:schemeClr val="bg1">
                    <a:lumMod val="50000"/>
                  </a:schemeClr>
                </a:solidFill>
                <a:latin typeface="Arial" panose="020B0604020202020204" pitchFamily="34" charset="0"/>
                <a:cs typeface="Arial" panose="020B0604020202020204" pitchFamily="34" charset="0"/>
              </a:rPr>
              <a:t>e.g., </a:t>
            </a:r>
            <a:r>
              <a:rPr lang="en-US" sz="1600" b="1" dirty="0">
                <a:solidFill>
                  <a:srgbClr val="FFC000"/>
                </a:solidFill>
                <a:latin typeface="Arial" panose="020B0604020202020204" pitchFamily="34" charset="0"/>
                <a:cs typeface="Arial" panose="020B0604020202020204" pitchFamily="34" charset="0"/>
              </a:rPr>
              <a:t>privacy</a:t>
            </a:r>
            <a:r>
              <a:rPr lang="en-US" sz="1600" b="1" dirty="0">
                <a:solidFill>
                  <a:schemeClr val="bg1">
                    <a:lumMod val="50000"/>
                  </a:schemeClr>
                </a:solidFill>
                <a:latin typeface="Arial" panose="020B0604020202020204" pitchFamily="34" charset="0"/>
                <a:cs typeface="Arial" panose="020B0604020202020204" pitchFamily="34" charset="0"/>
              </a:rPr>
              <a:t>: </a:t>
            </a:r>
            <a:r>
              <a:rPr lang="en-US" sz="1600" dirty="0">
                <a:solidFill>
                  <a:schemeClr val="bg1">
                    <a:lumMod val="50000"/>
                  </a:schemeClr>
                </a:solidFill>
                <a:latin typeface="Arial" panose="020B0604020202020204" pitchFamily="34" charset="0"/>
                <a:cs typeface="Arial" panose="020B0604020202020204" pitchFamily="34" charset="0"/>
              </a:rPr>
              <a:t>anonymize information at point of collection</a:t>
            </a:r>
          </a:p>
          <a:p>
            <a:r>
              <a:rPr lang="en-US" dirty="0">
                <a:solidFill>
                  <a:schemeClr val="bg1">
                    <a:lumMod val="50000"/>
                  </a:schemeClr>
                </a:solidFill>
                <a:latin typeface="Arial" panose="020B0604020202020204" pitchFamily="34" charset="0"/>
                <a:cs typeface="Arial" panose="020B0604020202020204" pitchFamily="34" charset="0"/>
              </a:rPr>
              <a:t>... before it enters the </a:t>
            </a:r>
            <a:r>
              <a:rPr lang="en-US" dirty="0">
                <a:solidFill>
                  <a:srgbClr val="0070C0"/>
                </a:solidFill>
                <a:latin typeface="Arial" panose="020B0604020202020204" pitchFamily="34" charset="0"/>
                <a:cs typeface="Arial" panose="020B0604020202020204" pitchFamily="34" charset="0"/>
              </a:rPr>
              <a:t>data lake</a:t>
            </a:r>
          </a:p>
          <a:p>
            <a:endParaRPr lang="en-US" dirty="0">
              <a:solidFill>
                <a:schemeClr val="bg1">
                  <a:lumMod val="50000"/>
                </a:schemeClr>
              </a:solidFill>
              <a:latin typeface="Arial" panose="020B0604020202020204" pitchFamily="34" charset="0"/>
              <a:cs typeface="Arial" panose="020B0604020202020204" pitchFamily="34" charset="0"/>
            </a:endParaRPr>
          </a:p>
          <a:p>
            <a:r>
              <a:rPr lang="en-US" dirty="0">
                <a:solidFill>
                  <a:schemeClr val="bg1">
                    <a:lumMod val="50000"/>
                  </a:schemeClr>
                </a:solidFill>
                <a:latin typeface="Arial" panose="020B0604020202020204" pitchFamily="34" charset="0"/>
                <a:cs typeface="Arial" panose="020B0604020202020204" pitchFamily="34" charset="0"/>
              </a:rPr>
              <a:t>To do so at point of network capture requires detailed context to soundly identify such data ⇒ </a:t>
            </a:r>
            <a:r>
              <a:rPr lang="en-US" i="1" dirty="0">
                <a:solidFill>
                  <a:schemeClr val="bg1">
                    <a:lumMod val="50000"/>
                  </a:schemeClr>
                </a:solidFill>
                <a:latin typeface="Arial" panose="020B0604020202020204" pitchFamily="34" charset="0"/>
                <a:cs typeface="Arial" panose="020B0604020202020204" pitchFamily="34" charset="0"/>
              </a:rPr>
              <a:t>rich processing</a:t>
            </a:r>
          </a:p>
        </p:txBody>
      </p:sp>
      <p:sp>
        <p:nvSpPr>
          <p:cNvPr id="46" name="Rectangle 45">
            <a:extLst>
              <a:ext uri="{FF2B5EF4-FFF2-40B4-BE49-F238E27FC236}">
                <a16:creationId xmlns:a16="http://schemas.microsoft.com/office/drawing/2014/main" id="{9E8EEFA7-5F75-C840-8A15-301FC4A6B615}"/>
              </a:ext>
            </a:extLst>
          </p:cNvPr>
          <p:cNvSpPr/>
          <p:nvPr/>
        </p:nvSpPr>
        <p:spPr>
          <a:xfrm>
            <a:off x="6999461" y="1406851"/>
            <a:ext cx="3602736" cy="4149972"/>
          </a:xfrm>
          <a:prstGeom prst="rect">
            <a:avLst/>
          </a:prstGeom>
          <a:noFill/>
          <a:ln w="63500">
            <a:gradFill>
              <a:gsLst>
                <a:gs pos="0">
                  <a:srgbClr val="92D050"/>
                </a:gs>
                <a:gs pos="99000">
                  <a:srgbClr val="92D05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47" name="Rectangle 46">
            <a:extLst>
              <a:ext uri="{FF2B5EF4-FFF2-40B4-BE49-F238E27FC236}">
                <a16:creationId xmlns:a16="http://schemas.microsoft.com/office/drawing/2014/main" id="{9D99F2F7-6BDD-2F4F-AA11-7AE95EBAF2BB}"/>
              </a:ext>
            </a:extLst>
          </p:cNvPr>
          <p:cNvSpPr/>
          <p:nvPr/>
        </p:nvSpPr>
        <p:spPr>
          <a:xfrm>
            <a:off x="1718438" y="1419573"/>
            <a:ext cx="3602736" cy="4149972"/>
          </a:xfrm>
          <a:prstGeom prst="rect">
            <a:avLst/>
          </a:prstGeom>
          <a:noFill/>
          <a:ln w="63500">
            <a:gradFill>
              <a:gsLst>
                <a:gs pos="0">
                  <a:schemeClr val="accent6">
                    <a:lumMod val="75000"/>
                  </a:schemeClr>
                </a:gs>
                <a:gs pos="99000">
                  <a:schemeClr val="accent6">
                    <a:alpha val="0"/>
                    <a:lumMod val="0"/>
                    <a:lumOff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Tree>
    <p:extLst>
      <p:ext uri="{BB962C8B-B14F-4D97-AF65-F5344CB8AC3E}">
        <p14:creationId xmlns:p14="http://schemas.microsoft.com/office/powerpoint/2010/main" val="35431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 grpId="0" animBg="1"/>
      <p:bldP spid="56" grpId="0"/>
      <p:bldP spid="43" grpId="0"/>
      <p:bldP spid="44" grpId="0"/>
      <p:bldP spid="45" grpId="0"/>
      <p:bldP spid="46"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IT’S NOT JUST ABOUT DATA </a:t>
            </a:r>
            <a:r>
              <a:rPr lang="en-US" dirty="0"/>
              <a:t>VOLUME</a:t>
            </a:r>
            <a:endParaRPr lang="en-US" i="0" u="none" strike="noStrike" baseline="0" dirty="0">
              <a:solidFill>
                <a:schemeClr val="accent6">
                  <a:lumMod val="75000"/>
                </a:schemeClr>
              </a:solidFill>
            </a:endParaRPr>
          </a:p>
        </p:txBody>
      </p:sp>
      <p:sp>
        <p:nvSpPr>
          <p:cNvPr id="9" name="Rectangle 8">
            <a:extLst>
              <a:ext uri="{FF2B5EF4-FFF2-40B4-BE49-F238E27FC236}">
                <a16:creationId xmlns:a16="http://schemas.microsoft.com/office/drawing/2014/main" id="{7FEF08AC-12F3-BB47-A94A-27F9AC131C46}"/>
              </a:ext>
            </a:extLst>
          </p:cNvPr>
          <p:cNvSpPr/>
          <p:nvPr/>
        </p:nvSpPr>
        <p:spPr>
          <a:xfrm>
            <a:off x="9091482" y="1222363"/>
            <a:ext cx="2642616" cy="287801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49" name="Rectangle 48">
            <a:extLst>
              <a:ext uri="{FF2B5EF4-FFF2-40B4-BE49-F238E27FC236}">
                <a16:creationId xmlns:a16="http://schemas.microsoft.com/office/drawing/2014/main" id="{6679379D-EC8C-3142-86BE-AEE91911A1D4}"/>
              </a:ext>
            </a:extLst>
          </p:cNvPr>
          <p:cNvSpPr/>
          <p:nvPr/>
        </p:nvSpPr>
        <p:spPr>
          <a:xfrm>
            <a:off x="457197" y="1401013"/>
            <a:ext cx="2651760" cy="4149972"/>
          </a:xfrm>
          <a:prstGeom prst="rect">
            <a:avLst/>
          </a:prstGeom>
          <a:noFill/>
          <a:ln w="63500">
            <a:gradFill>
              <a:gsLst>
                <a:gs pos="0">
                  <a:srgbClr val="0070C0"/>
                </a:gs>
                <a:gs pos="100000">
                  <a:schemeClr val="accent5">
                    <a:alpha val="0"/>
                    <a:lumMod val="0"/>
                    <a:lumOff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FD53A773-716C-C44A-BB48-6B5C23AD6B52}"/>
              </a:ext>
            </a:extLst>
          </p:cNvPr>
          <p:cNvSpPr txBox="1"/>
          <p:nvPr/>
        </p:nvSpPr>
        <p:spPr>
          <a:xfrm>
            <a:off x="441878" y="1419573"/>
            <a:ext cx="2677826" cy="2477601"/>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NETWORK-RESIDENT ANALYSIS IS </a:t>
            </a:r>
            <a:r>
              <a:rPr lang="en-US" sz="2000" b="1" i="1" dirty="0">
                <a:latin typeface="Arial" panose="020B0604020202020204" pitchFamily="34" charset="0"/>
                <a:cs typeface="Arial" panose="020B0604020202020204" pitchFamily="34" charset="0"/>
              </a:rPr>
              <a:t>FUNDAMENTALLY MORE </a:t>
            </a:r>
            <a:r>
              <a:rPr lang="en-US" sz="2000" b="1" i="1" dirty="0">
                <a:solidFill>
                  <a:schemeClr val="accent6"/>
                </a:solidFill>
                <a:latin typeface="Arial" panose="020B0604020202020204" pitchFamily="34" charset="0"/>
                <a:cs typeface="Arial" panose="020B0604020202020204" pitchFamily="34" charset="0"/>
              </a:rPr>
              <a:t>TIMELY</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THAN DATA-LAKE ANALYSIS CAN BE</a:t>
            </a:r>
          </a:p>
        </p:txBody>
      </p:sp>
      <p:sp>
        <p:nvSpPr>
          <p:cNvPr id="50" name="Rectangle 49">
            <a:extLst>
              <a:ext uri="{FF2B5EF4-FFF2-40B4-BE49-F238E27FC236}">
                <a16:creationId xmlns:a16="http://schemas.microsoft.com/office/drawing/2014/main" id="{ECC3EA58-BB83-8E44-8946-8C5C5E01A31A}"/>
              </a:ext>
            </a:extLst>
          </p:cNvPr>
          <p:cNvSpPr/>
          <p:nvPr/>
        </p:nvSpPr>
        <p:spPr>
          <a:xfrm>
            <a:off x="3333768" y="1401013"/>
            <a:ext cx="2651760" cy="4149972"/>
          </a:xfrm>
          <a:prstGeom prst="rect">
            <a:avLst/>
          </a:prstGeom>
          <a:noFill/>
          <a:ln w="63500">
            <a:gradFill>
              <a:gsLst>
                <a:gs pos="0">
                  <a:srgbClr val="2EA9C8"/>
                </a:gs>
                <a:gs pos="100000">
                  <a:schemeClr val="accent1">
                    <a:alpha val="0"/>
                    <a:lumMod val="0"/>
                    <a:lumOff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TextBox 13">
            <a:extLst>
              <a:ext uri="{FF2B5EF4-FFF2-40B4-BE49-F238E27FC236}">
                <a16:creationId xmlns:a16="http://schemas.microsoft.com/office/drawing/2014/main" id="{A9E132F5-117E-C346-9BFD-267D2E9D8A54}"/>
              </a:ext>
            </a:extLst>
          </p:cNvPr>
          <p:cNvSpPr txBox="1"/>
          <p:nvPr/>
        </p:nvSpPr>
        <p:spPr>
          <a:xfrm>
            <a:off x="3357969" y="1421901"/>
            <a:ext cx="2627559" cy="1862048"/>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ENABLES </a:t>
            </a:r>
            <a:r>
              <a:rPr lang="en-US" sz="2000" b="1" dirty="0">
                <a:latin typeface="Arial" panose="020B0604020202020204" pitchFamily="34" charset="0"/>
                <a:cs typeface="Arial" panose="020B0604020202020204" pitchFamily="34" charset="0"/>
              </a:rPr>
              <a:t>COORDINATION </a:t>
            </a:r>
            <a:r>
              <a:rPr lang="en-US" sz="2000" dirty="0">
                <a:latin typeface="Arial" panose="020B0604020202020204" pitchFamily="34" charset="0"/>
                <a:cs typeface="Arial" panose="020B0604020202020204" pitchFamily="34" charset="0"/>
              </a:rPr>
              <a:t>WITH OTHER REAL-TIME SENSING</a:t>
            </a:r>
          </a:p>
        </p:txBody>
      </p:sp>
      <p:sp>
        <p:nvSpPr>
          <p:cNvPr id="53" name="Rectangle 52">
            <a:extLst>
              <a:ext uri="{FF2B5EF4-FFF2-40B4-BE49-F238E27FC236}">
                <a16:creationId xmlns:a16="http://schemas.microsoft.com/office/drawing/2014/main" id="{EFCD2267-E648-8B4C-9959-94A7086BF5B7}"/>
              </a:ext>
            </a:extLst>
          </p:cNvPr>
          <p:cNvSpPr/>
          <p:nvPr/>
        </p:nvSpPr>
        <p:spPr>
          <a:xfrm>
            <a:off x="6210339" y="1401013"/>
            <a:ext cx="2651760" cy="4149972"/>
          </a:xfrm>
          <a:prstGeom prst="rect">
            <a:avLst/>
          </a:prstGeom>
          <a:noFill/>
          <a:ln w="63500">
            <a:gradFill>
              <a:gsLst>
                <a:gs pos="0">
                  <a:srgbClr val="00D0F0"/>
                </a:gs>
                <a:gs pos="100000">
                  <a:srgbClr val="00D0F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5" name="TextBox 14">
            <a:extLst>
              <a:ext uri="{FF2B5EF4-FFF2-40B4-BE49-F238E27FC236}">
                <a16:creationId xmlns:a16="http://schemas.microsoft.com/office/drawing/2014/main" id="{240EA69B-0503-9D45-9AA8-7825A39F4B44}"/>
              </a:ext>
            </a:extLst>
          </p:cNvPr>
          <p:cNvSpPr txBox="1"/>
          <p:nvPr/>
        </p:nvSpPr>
        <p:spPr>
          <a:xfrm>
            <a:off x="6225657" y="1409289"/>
            <a:ext cx="2663439" cy="1246495"/>
          </a:xfrm>
          <a:prstGeom prst="rect">
            <a:avLst/>
          </a:prstGeom>
          <a:noFill/>
        </p:spPr>
        <p:txBody>
          <a:bodyPr wrap="square" lIns="228600" tIns="274320" rIns="228600" rtlCol="0">
            <a:spAutoFit/>
          </a:bodyPr>
          <a:lstStyle/>
          <a:p>
            <a:r>
              <a:rPr lang="en-US" sz="2000" dirty="0">
                <a:latin typeface="Arial" panose="020B0604020202020204" pitchFamily="34" charset="0"/>
                <a:cs typeface="Arial" panose="020B0604020202020204" pitchFamily="34" charset="0"/>
              </a:rPr>
              <a:t>ENABLES </a:t>
            </a:r>
            <a:r>
              <a:rPr lang="en-US" sz="2000" b="1" dirty="0">
                <a:latin typeface="Arial" panose="020B0604020202020204" pitchFamily="34" charset="0"/>
                <a:cs typeface="Arial" panose="020B0604020202020204" pitchFamily="34" charset="0"/>
              </a:rPr>
              <a:t>REACTIVE</a:t>
            </a:r>
            <a:r>
              <a:rPr lang="en-US" sz="2000" dirty="0">
                <a:latin typeface="Arial" panose="020B0604020202020204" pitchFamily="34" charset="0"/>
                <a:cs typeface="Arial" panose="020B0604020202020204" pitchFamily="34" charset="0"/>
              </a:rPr>
              <a:t> RESPONSE</a:t>
            </a:r>
          </a:p>
        </p:txBody>
      </p:sp>
      <p:sp>
        <p:nvSpPr>
          <p:cNvPr id="52" name="Rectangle 51">
            <a:extLst>
              <a:ext uri="{FF2B5EF4-FFF2-40B4-BE49-F238E27FC236}">
                <a16:creationId xmlns:a16="http://schemas.microsoft.com/office/drawing/2014/main" id="{62AB3DE5-6EED-DC4E-9956-D16E11C508A6}"/>
              </a:ext>
            </a:extLst>
          </p:cNvPr>
          <p:cNvSpPr/>
          <p:nvPr/>
        </p:nvSpPr>
        <p:spPr>
          <a:xfrm>
            <a:off x="9086910" y="1401013"/>
            <a:ext cx="2651760" cy="4149972"/>
          </a:xfrm>
          <a:prstGeom prst="rect">
            <a:avLst/>
          </a:prstGeom>
          <a:noFill/>
          <a:ln w="63500">
            <a:gradFill>
              <a:gsLst>
                <a:gs pos="0">
                  <a:srgbClr val="18EBF4"/>
                </a:gs>
                <a:gs pos="100000">
                  <a:srgbClr val="18EBF4">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6" name="TextBox 15">
            <a:extLst>
              <a:ext uri="{FF2B5EF4-FFF2-40B4-BE49-F238E27FC236}">
                <a16:creationId xmlns:a16="http://schemas.microsoft.com/office/drawing/2014/main" id="{500FAC65-E9C3-0643-9770-76D7BC60552F}"/>
              </a:ext>
            </a:extLst>
          </p:cNvPr>
          <p:cNvSpPr txBox="1"/>
          <p:nvPr/>
        </p:nvSpPr>
        <p:spPr>
          <a:xfrm>
            <a:off x="9086910" y="1419573"/>
            <a:ext cx="2627560" cy="2970044"/>
          </a:xfrm>
          <a:prstGeom prst="rect">
            <a:avLst/>
          </a:prstGeom>
          <a:noFill/>
        </p:spPr>
        <p:txBody>
          <a:bodyPr wrap="square" lIns="228600" tIns="274320" rIns="228600" rtlCol="0">
            <a:spAutoFit/>
          </a:bodyPr>
          <a:lstStyle/>
          <a:p>
            <a:pPr lvl="0"/>
            <a:r>
              <a:rPr lang="en-US" sz="2000" dirty="0">
                <a:latin typeface="Arial" panose="020B0604020202020204" pitchFamily="34" charset="0"/>
                <a:cs typeface="Arial" panose="020B0604020202020204" pitchFamily="34" charset="0"/>
              </a:rPr>
              <a:t>ENABLES </a:t>
            </a:r>
            <a:r>
              <a:rPr lang="en-US" sz="2000" b="1" dirty="0">
                <a:latin typeface="Arial" panose="020B0604020202020204" pitchFamily="34" charset="0"/>
                <a:cs typeface="Arial" panose="020B0604020202020204" pitchFamily="34" charset="0"/>
              </a:rPr>
              <a:t>DYNAMIC ADAPTATION </a:t>
            </a:r>
            <a:r>
              <a:rPr lang="en-US" sz="2000" dirty="0">
                <a:latin typeface="Arial" panose="020B0604020202020204" pitchFamily="34" charset="0"/>
                <a:cs typeface="Arial" panose="020B0604020202020204" pitchFamily="34" charset="0"/>
              </a:rPr>
              <a:t>OF THE CAPTURE PROCESS ITSELF</a:t>
            </a:r>
          </a:p>
          <a:p>
            <a:br>
              <a:rPr lang="en-US" sz="2800" dirty="0">
                <a:solidFill>
                  <a:schemeClr val="bg1"/>
                </a:solidFill>
                <a:latin typeface="Arial" panose="020B0604020202020204" pitchFamily="34" charset="0"/>
                <a:cs typeface="Arial" panose="020B0604020202020204" pitchFamily="34" charset="0"/>
              </a:rPr>
            </a:br>
            <a:endParaRPr lang="en-US" sz="2400" dirty="0">
              <a:solidFill>
                <a:schemeClr val="bg1">
                  <a:lumMod val="50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A08F32D-7BE5-5449-AC33-3E0E57D9C1F0}"/>
              </a:ext>
            </a:extLst>
          </p:cNvPr>
          <p:cNvSpPr txBox="1"/>
          <p:nvPr/>
        </p:nvSpPr>
        <p:spPr>
          <a:xfrm>
            <a:off x="6191435" y="3489254"/>
            <a:ext cx="2823508" cy="3016210"/>
          </a:xfrm>
          <a:prstGeom prst="rect">
            <a:avLst/>
          </a:prstGeom>
          <a:noFill/>
        </p:spPr>
        <p:txBody>
          <a:bodyPr wrap="square" lIns="22860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e.g., communicate with firewall to kill connection</a:t>
            </a:r>
            <a:br>
              <a:rPr lang="en-US" sz="2000" dirty="0">
                <a:solidFill>
                  <a:schemeClr val="bg1">
                    <a:lumMod val="50000"/>
                  </a:schemeClr>
                </a:solidFill>
                <a:latin typeface="Arial" panose="020B0604020202020204" pitchFamily="34" charset="0"/>
                <a:cs typeface="Arial" panose="020B0604020202020204" pitchFamily="34" charset="0"/>
              </a:rPr>
            </a:br>
            <a:r>
              <a:rPr lang="en-US" dirty="0">
                <a:solidFill>
                  <a:schemeClr val="accent6"/>
                </a:solidFill>
                <a:latin typeface="Arial" panose="020B0604020202020204" pitchFamily="34" charset="0"/>
                <a:cs typeface="Arial" panose="020B0604020202020204" pitchFamily="34" charset="0"/>
              </a:rPr>
              <a:t>quicker</a:t>
            </a:r>
            <a:r>
              <a:rPr lang="en-US" dirty="0">
                <a:solidFill>
                  <a:schemeClr val="bg1">
                    <a:lumMod val="50000"/>
                  </a:schemeClr>
                </a:solidFill>
                <a:latin typeface="Arial" panose="020B0604020202020204" pitchFamily="34" charset="0"/>
                <a:cs typeface="Arial" panose="020B0604020202020204" pitchFamily="34" charset="0"/>
              </a:rPr>
              <a:t> </a:t>
            </a:r>
            <a:r>
              <a:rPr lang="en-US" dirty="0">
                <a:solidFill>
                  <a:schemeClr val="accent6"/>
                </a:solidFill>
                <a:latin typeface="Arial" panose="020B0604020202020204" pitchFamily="34" charset="0"/>
                <a:cs typeface="Arial" panose="020B0604020202020204" pitchFamily="34" charset="0"/>
              </a:rPr>
              <a:t>⇒</a:t>
            </a:r>
            <a:r>
              <a:rPr lang="en-US" dirty="0">
                <a:solidFill>
                  <a:schemeClr val="bg1">
                    <a:lumMod val="50000"/>
                  </a:schemeClr>
                </a:solidFill>
                <a:latin typeface="Arial" panose="020B0604020202020204" pitchFamily="34" charset="0"/>
                <a:cs typeface="Arial" panose="020B0604020202020204" pitchFamily="34" charset="0"/>
              </a:rPr>
              <a:t> </a:t>
            </a:r>
            <a:r>
              <a:rPr lang="en-US" dirty="0">
                <a:solidFill>
                  <a:schemeClr val="accent6"/>
                </a:solidFill>
                <a:latin typeface="Arial" panose="020B0604020202020204" pitchFamily="34" charset="0"/>
                <a:cs typeface="Arial" panose="020B0604020202020204" pitchFamily="34" charset="0"/>
              </a:rPr>
              <a:t>less damage</a:t>
            </a:r>
          </a:p>
          <a:p>
            <a:endParaRPr lang="en-US" dirty="0">
              <a:solidFill>
                <a:schemeClr val="accent6"/>
              </a:solidFill>
              <a:latin typeface="Arial" panose="020B0604020202020204" pitchFamily="34" charset="0"/>
              <a:cs typeface="Arial" panose="020B0604020202020204" pitchFamily="34" charset="0"/>
            </a:endParaRPr>
          </a:p>
          <a:p>
            <a:r>
              <a:rPr lang="en-US" sz="2000" dirty="0">
                <a:solidFill>
                  <a:schemeClr val="bg1">
                    <a:lumMod val="50000"/>
                  </a:schemeClr>
                </a:solidFill>
                <a:latin typeface="Arial" panose="020B0604020202020204" pitchFamily="34" charset="0"/>
                <a:cs typeface="Arial" panose="020B0604020202020204" pitchFamily="34" charset="0"/>
              </a:rPr>
              <a:t>e.g., analysis across many connections </a:t>
            </a:r>
            <a:br>
              <a:rPr lang="en-US" sz="2000"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DDoS mitigation</a:t>
            </a:r>
          </a:p>
          <a:p>
            <a:r>
              <a:rPr lang="en-US" dirty="0">
                <a:solidFill>
                  <a:schemeClr val="bg1">
                    <a:lumMod val="50000"/>
                  </a:schemeClr>
                </a:solidFill>
                <a:latin typeface="Arial" panose="020B0604020202020204" pitchFamily="34" charset="0"/>
                <a:cs typeface="Arial" panose="020B0604020202020204" pitchFamily="34" charset="0"/>
              </a:rPr>
              <a:t>• scan detection ⇒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blocking</a:t>
            </a:r>
          </a:p>
        </p:txBody>
      </p:sp>
      <p:sp>
        <p:nvSpPr>
          <p:cNvPr id="21" name="TextBox 20">
            <a:extLst>
              <a:ext uri="{FF2B5EF4-FFF2-40B4-BE49-F238E27FC236}">
                <a16:creationId xmlns:a16="http://schemas.microsoft.com/office/drawing/2014/main" id="{02DC9571-E867-AB46-87F5-647824827298}"/>
              </a:ext>
            </a:extLst>
          </p:cNvPr>
          <p:cNvSpPr txBox="1"/>
          <p:nvPr/>
        </p:nvSpPr>
        <p:spPr>
          <a:xfrm>
            <a:off x="3288799" y="3489254"/>
            <a:ext cx="2651759" cy="2215991"/>
          </a:xfrm>
          <a:prstGeom prst="rect">
            <a:avLst/>
          </a:prstGeom>
          <a:noFill/>
        </p:spPr>
        <p:txBody>
          <a:bodyPr wrap="square" lIns="228600" rIns="182880" rtlCol="0">
            <a:spAutoFit/>
          </a:bodyPr>
          <a:lstStyle/>
          <a:p>
            <a:r>
              <a:rPr lang="en-US" sz="2000" dirty="0">
                <a:solidFill>
                  <a:schemeClr val="bg1">
                    <a:lumMod val="50000"/>
                  </a:schemeClr>
                </a:solidFill>
                <a:latin typeface="Arial" panose="020B0604020202020204" pitchFamily="34" charset="0"/>
                <a:cs typeface="Arial" panose="020B0604020202020204" pitchFamily="34" charset="0"/>
              </a:rPr>
              <a:t>e.g., communicate with end-systems to determine processes &amp; users associated with sockets</a:t>
            </a:r>
          </a:p>
          <a:p>
            <a:endParaRPr lang="en-US" dirty="0"/>
          </a:p>
        </p:txBody>
      </p:sp>
    </p:spTree>
    <p:extLst>
      <p:ext uri="{BB962C8B-B14F-4D97-AF65-F5344CB8AC3E}">
        <p14:creationId xmlns:p14="http://schemas.microsoft.com/office/powerpoint/2010/main" val="343980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9" grpId="0" animBg="1"/>
      <p:bldP spid="13" grpId="0"/>
      <p:bldP spid="50" grpId="0" animBg="1"/>
      <p:bldP spid="14" grpId="0"/>
      <p:bldP spid="53" grpId="0" animBg="1"/>
      <p:bldP spid="15" grpId="0"/>
      <p:bldP spid="52" grpId="0" animBg="1"/>
      <p:bldP spid="16" grpId="0"/>
      <p:bldP spid="33"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50DF30-6FEC-584A-9688-AB7D8E2D9CA3}"/>
              </a:ext>
            </a:extLst>
          </p:cNvPr>
          <p:cNvSpPr>
            <a:spLocks noGrp="1"/>
          </p:cNvSpPr>
          <p:nvPr>
            <p:ph type="title"/>
          </p:nvPr>
        </p:nvSpPr>
        <p:spPr>
          <a:xfrm>
            <a:off x="457199" y="457200"/>
            <a:ext cx="9359899" cy="386079"/>
          </a:xfrm>
        </p:spPr>
        <p:txBody>
          <a:bodyPr>
            <a:normAutofit/>
          </a:bodyPr>
          <a:lstStyle/>
          <a:p>
            <a:r>
              <a:rPr lang="en-US" b="0" dirty="0"/>
              <a:t>DYNAMIC ADAPTATION ENABLES EXTREMELY HIGH-SPEED MONITORING</a:t>
            </a:r>
          </a:p>
        </p:txBody>
      </p:sp>
      <p:pic>
        <p:nvPicPr>
          <p:cNvPr id="5" name="Picture 4">
            <a:extLst>
              <a:ext uri="{FF2B5EF4-FFF2-40B4-BE49-F238E27FC236}">
                <a16:creationId xmlns:a16="http://schemas.microsoft.com/office/drawing/2014/main" id="{CC92F7E2-8097-744B-81D9-E867C3E37053}"/>
              </a:ext>
            </a:extLst>
          </p:cNvPr>
          <p:cNvPicPr>
            <a:picLocks noChangeAspect="1"/>
          </p:cNvPicPr>
          <p:nvPr/>
        </p:nvPicPr>
        <p:blipFill>
          <a:blip r:embed="rId2"/>
          <a:stretch>
            <a:fillRect/>
          </a:stretch>
        </p:blipFill>
        <p:spPr>
          <a:xfrm>
            <a:off x="127977" y="1619225"/>
            <a:ext cx="5460369" cy="3769558"/>
          </a:xfrm>
          <a:prstGeom prst="rect">
            <a:avLst/>
          </a:prstGeom>
        </p:spPr>
      </p:pic>
      <p:sp>
        <p:nvSpPr>
          <p:cNvPr id="7" name="Can 6">
            <a:extLst>
              <a:ext uri="{FF2B5EF4-FFF2-40B4-BE49-F238E27FC236}">
                <a16:creationId xmlns:a16="http://schemas.microsoft.com/office/drawing/2014/main" id="{2277C157-DCD2-874C-A445-EB912793D82A}"/>
              </a:ext>
            </a:extLst>
          </p:cNvPr>
          <p:cNvSpPr/>
          <p:nvPr/>
        </p:nvSpPr>
        <p:spPr>
          <a:xfrm rot="5400000">
            <a:off x="7136606" y="1284466"/>
            <a:ext cx="514350" cy="8472487"/>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A23AF348-FBD4-1C4F-99F0-30C4BED4D2FA}"/>
              </a:ext>
            </a:extLst>
          </p:cNvPr>
          <p:cNvSpPr/>
          <p:nvPr/>
        </p:nvSpPr>
        <p:spPr>
          <a:xfrm>
            <a:off x="7375209" y="4783474"/>
            <a:ext cx="2846070" cy="1474470"/>
          </a:xfrm>
          <a:prstGeom prst="roundRect">
            <a:avLst>
              <a:gd name="adj" fmla="val 1938"/>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C72A39A-EBEE-CF41-A778-BF2C035F40A8}"/>
              </a:ext>
            </a:extLst>
          </p:cNvPr>
          <p:cNvSpPr txBox="1"/>
          <p:nvPr/>
        </p:nvSpPr>
        <p:spPr>
          <a:xfrm>
            <a:off x="7422290" y="5847507"/>
            <a:ext cx="1862561" cy="369332"/>
          </a:xfrm>
          <a:prstGeom prst="rect">
            <a:avLst/>
          </a:prstGeom>
          <a:noFill/>
        </p:spPr>
        <p:txBody>
          <a:bodyPr wrap="none" rtlCol="0">
            <a:spAutoFit/>
          </a:bodyPr>
          <a:lstStyle/>
          <a:p>
            <a:r>
              <a:rPr lang="en-US" dirty="0">
                <a:solidFill>
                  <a:schemeClr val="bg1"/>
                </a:solidFill>
              </a:rPr>
              <a:t>PACKET CAPTURE</a:t>
            </a:r>
          </a:p>
        </p:txBody>
      </p:sp>
      <p:sp>
        <p:nvSpPr>
          <p:cNvPr id="10" name="Rounded Rectangle 9">
            <a:extLst>
              <a:ext uri="{FF2B5EF4-FFF2-40B4-BE49-F238E27FC236}">
                <a16:creationId xmlns:a16="http://schemas.microsoft.com/office/drawing/2014/main" id="{969C7EA9-9E3B-794B-BBE0-31F4864EA9CA}"/>
              </a:ext>
            </a:extLst>
          </p:cNvPr>
          <p:cNvSpPr/>
          <p:nvPr/>
        </p:nvSpPr>
        <p:spPr>
          <a:xfrm>
            <a:off x="7338404" y="2569395"/>
            <a:ext cx="2846070" cy="1474470"/>
          </a:xfrm>
          <a:prstGeom prst="roundRect">
            <a:avLst>
              <a:gd name="adj" fmla="val 1938"/>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510AC95-9C93-5E48-9EDB-86335DEB8371}"/>
              </a:ext>
            </a:extLst>
          </p:cNvPr>
          <p:cNvSpPr txBox="1"/>
          <p:nvPr/>
        </p:nvSpPr>
        <p:spPr>
          <a:xfrm>
            <a:off x="6797226" y="2587207"/>
            <a:ext cx="2846070" cy="369332"/>
          </a:xfrm>
          <a:prstGeom prst="rect">
            <a:avLst/>
          </a:prstGeom>
          <a:noFill/>
        </p:spPr>
        <p:txBody>
          <a:bodyPr wrap="square" rtlCol="0">
            <a:spAutoFit/>
          </a:bodyPr>
          <a:lstStyle/>
          <a:p>
            <a:pPr algn="ctr"/>
            <a:r>
              <a:rPr lang="en-US" dirty="0">
                <a:solidFill>
                  <a:schemeClr val="bg1"/>
                </a:solidFill>
              </a:rPr>
              <a:t>MONITORING</a:t>
            </a:r>
          </a:p>
        </p:txBody>
      </p:sp>
      <p:sp>
        <p:nvSpPr>
          <p:cNvPr id="12" name="Right Arrow 11">
            <a:extLst>
              <a:ext uri="{FF2B5EF4-FFF2-40B4-BE49-F238E27FC236}">
                <a16:creationId xmlns:a16="http://schemas.microsoft.com/office/drawing/2014/main" id="{02C66ADD-88C2-0544-A8AA-51810A415985}"/>
              </a:ext>
            </a:extLst>
          </p:cNvPr>
          <p:cNvSpPr/>
          <p:nvPr/>
        </p:nvSpPr>
        <p:spPr>
          <a:xfrm rot="16200000">
            <a:off x="9024862" y="3835693"/>
            <a:ext cx="1740017" cy="155542"/>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3B354134-3433-F447-84E3-5C292DEA9E14}"/>
              </a:ext>
            </a:extLst>
          </p:cNvPr>
          <p:cNvSpPr/>
          <p:nvPr/>
        </p:nvSpPr>
        <p:spPr>
          <a:xfrm rot="16200000">
            <a:off x="7902916" y="3835413"/>
            <a:ext cx="1739679" cy="155767"/>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98AE3121-ABF0-A54E-B4A1-F5129E31160A}"/>
              </a:ext>
            </a:extLst>
          </p:cNvPr>
          <p:cNvSpPr/>
          <p:nvPr/>
        </p:nvSpPr>
        <p:spPr>
          <a:xfrm rot="16200000">
            <a:off x="7704212" y="3831956"/>
            <a:ext cx="1739678" cy="16268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2AFC86AD-81ED-B746-B4F5-865D2CFB33FC}"/>
              </a:ext>
            </a:extLst>
          </p:cNvPr>
          <p:cNvSpPr/>
          <p:nvPr/>
        </p:nvSpPr>
        <p:spPr>
          <a:xfrm rot="16200000">
            <a:off x="7503341" y="3830665"/>
            <a:ext cx="1739676" cy="165265"/>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a:extLst>
              <a:ext uri="{FF2B5EF4-FFF2-40B4-BE49-F238E27FC236}">
                <a16:creationId xmlns:a16="http://schemas.microsoft.com/office/drawing/2014/main" id="{0495EABD-9DF3-6A48-9404-8DF80B245CC3}"/>
              </a:ext>
            </a:extLst>
          </p:cNvPr>
          <p:cNvSpPr/>
          <p:nvPr/>
        </p:nvSpPr>
        <p:spPr>
          <a:xfrm rot="16200000">
            <a:off x="7139492" y="3860069"/>
            <a:ext cx="1734000" cy="10078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C479E99F-3768-DE41-A9A0-0334196A1DBF}"/>
              </a:ext>
            </a:extLst>
          </p:cNvPr>
          <p:cNvSpPr/>
          <p:nvPr/>
        </p:nvSpPr>
        <p:spPr>
          <a:xfrm rot="16200000">
            <a:off x="6762926" y="3838243"/>
            <a:ext cx="1735104" cy="14554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50790070-F890-F44C-B170-4FE973F14A7A}"/>
              </a:ext>
            </a:extLst>
          </p:cNvPr>
          <p:cNvCxnSpPr/>
          <p:nvPr/>
        </p:nvCxnSpPr>
        <p:spPr>
          <a:xfrm>
            <a:off x="7375209" y="3420722"/>
            <a:ext cx="2654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ight Arrow 18">
            <a:extLst>
              <a:ext uri="{FF2B5EF4-FFF2-40B4-BE49-F238E27FC236}">
                <a16:creationId xmlns:a16="http://schemas.microsoft.com/office/drawing/2014/main" id="{5773FDA5-EDD8-2644-BCF6-B0DB8853CEE9}"/>
              </a:ext>
            </a:extLst>
          </p:cNvPr>
          <p:cNvSpPr/>
          <p:nvPr/>
        </p:nvSpPr>
        <p:spPr>
          <a:xfrm rot="16200000">
            <a:off x="6945424" y="3838242"/>
            <a:ext cx="1735104" cy="14554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urved Left Arrow 19">
            <a:extLst>
              <a:ext uri="{FF2B5EF4-FFF2-40B4-BE49-F238E27FC236}">
                <a16:creationId xmlns:a16="http://schemas.microsoft.com/office/drawing/2014/main" id="{28D29ADA-AB3C-3C47-9AE8-4003736FCAB3}"/>
              </a:ext>
            </a:extLst>
          </p:cNvPr>
          <p:cNvSpPr/>
          <p:nvPr/>
        </p:nvSpPr>
        <p:spPr>
          <a:xfrm rot="16200000">
            <a:off x="8597422" y="3832153"/>
            <a:ext cx="1374858" cy="537590"/>
          </a:xfrm>
          <a:prstGeom prst="curvedLeftArrow">
            <a:avLst>
              <a:gd name="adj1" fmla="val 30623"/>
              <a:gd name="adj2" fmla="val 50000"/>
              <a:gd name="adj3" fmla="val 36792"/>
            </a:avLst>
          </a:prstGeom>
          <a:pattFill prst="narHorz">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ight Arrow 20">
            <a:extLst>
              <a:ext uri="{FF2B5EF4-FFF2-40B4-BE49-F238E27FC236}">
                <a16:creationId xmlns:a16="http://schemas.microsoft.com/office/drawing/2014/main" id="{28D150DB-6CD0-654C-BD44-62CC8BBDFDA1}"/>
              </a:ext>
            </a:extLst>
          </p:cNvPr>
          <p:cNvSpPr/>
          <p:nvPr/>
        </p:nvSpPr>
        <p:spPr>
          <a:xfrm rot="16200000">
            <a:off x="8789755" y="3840597"/>
            <a:ext cx="1740017" cy="155542"/>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Arrow 21">
            <a:extLst>
              <a:ext uri="{FF2B5EF4-FFF2-40B4-BE49-F238E27FC236}">
                <a16:creationId xmlns:a16="http://schemas.microsoft.com/office/drawing/2014/main" id="{B576099A-E4FE-3D41-83CB-C3A1C67D0FFC}"/>
              </a:ext>
            </a:extLst>
          </p:cNvPr>
          <p:cNvSpPr/>
          <p:nvPr/>
        </p:nvSpPr>
        <p:spPr>
          <a:xfrm rot="16200000">
            <a:off x="7322528" y="3854594"/>
            <a:ext cx="1734000" cy="10078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675DEA4-1445-D641-AB20-F4C7B46880D0}"/>
              </a:ext>
            </a:extLst>
          </p:cNvPr>
          <p:cNvSpPr txBox="1"/>
          <p:nvPr/>
        </p:nvSpPr>
        <p:spPr>
          <a:xfrm>
            <a:off x="5732983" y="4254308"/>
            <a:ext cx="2846070" cy="369332"/>
          </a:xfrm>
          <a:prstGeom prst="rect">
            <a:avLst/>
          </a:prstGeom>
          <a:noFill/>
        </p:spPr>
        <p:txBody>
          <a:bodyPr wrap="square" rtlCol="0">
            <a:spAutoFit/>
          </a:bodyPr>
          <a:lstStyle/>
          <a:p>
            <a:pPr algn="ctr"/>
            <a:r>
              <a:rPr lang="en-US" dirty="0">
                <a:solidFill>
                  <a:schemeClr val="tx1">
                    <a:lumMod val="50000"/>
                    <a:lumOff val="50000"/>
                  </a:schemeClr>
                </a:solidFill>
              </a:rPr>
              <a:t>Flows</a:t>
            </a:r>
          </a:p>
        </p:txBody>
      </p:sp>
      <p:sp>
        <p:nvSpPr>
          <p:cNvPr id="24" name="Right Arrow 23">
            <a:extLst>
              <a:ext uri="{FF2B5EF4-FFF2-40B4-BE49-F238E27FC236}">
                <a16:creationId xmlns:a16="http://schemas.microsoft.com/office/drawing/2014/main" id="{813DC67E-3A06-384B-BF98-30F32487FC82}"/>
              </a:ext>
            </a:extLst>
          </p:cNvPr>
          <p:cNvSpPr/>
          <p:nvPr/>
        </p:nvSpPr>
        <p:spPr>
          <a:xfrm>
            <a:off x="5793745" y="5404033"/>
            <a:ext cx="1734000" cy="10078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id="{BE381B33-465B-0F40-99A1-3C2218DD8CC1}"/>
              </a:ext>
            </a:extLst>
          </p:cNvPr>
          <p:cNvSpPr/>
          <p:nvPr/>
        </p:nvSpPr>
        <p:spPr>
          <a:xfrm>
            <a:off x="5942431" y="5309952"/>
            <a:ext cx="1735104" cy="85993"/>
          </a:xfrm>
          <a:prstGeom prst="rightArrow">
            <a:avLst/>
          </a:prstGeom>
          <a:pattFill prst="narVert">
            <a:fgClr>
              <a:schemeClr val="bg2">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F56E7540-DF56-F045-B524-28636B1E8954}"/>
              </a:ext>
            </a:extLst>
          </p:cNvPr>
          <p:cNvSpPr/>
          <p:nvPr/>
        </p:nvSpPr>
        <p:spPr>
          <a:xfrm>
            <a:off x="5887986" y="5487765"/>
            <a:ext cx="3266174" cy="292838"/>
          </a:xfrm>
          <a:prstGeom prst="rightArrow">
            <a:avLst>
              <a:gd name="adj1" fmla="val 50000"/>
              <a:gd name="adj2" fmla="val 0"/>
            </a:avLst>
          </a:prstGeom>
          <a:pattFill prst="narVert">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B14189CB-30F5-6240-AB25-7B110E4B3D6E}"/>
              </a:ext>
            </a:extLst>
          </p:cNvPr>
          <p:cNvSpPr/>
          <p:nvPr/>
        </p:nvSpPr>
        <p:spPr>
          <a:xfrm>
            <a:off x="9721521" y="5486406"/>
            <a:ext cx="1439034" cy="292838"/>
          </a:xfrm>
          <a:prstGeom prst="rightArrow">
            <a:avLst/>
          </a:prstGeom>
          <a:pattFill prst="narVert">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CB90DD41-36AD-DA47-B5BD-CBD5598645F0}"/>
              </a:ext>
            </a:extLst>
          </p:cNvPr>
          <p:cNvSpPr/>
          <p:nvPr/>
        </p:nvSpPr>
        <p:spPr>
          <a:xfrm rot="5400000">
            <a:off x="8640610" y="5067867"/>
            <a:ext cx="925886" cy="334123"/>
          </a:xfrm>
          <a:prstGeom prst="rightArrow">
            <a:avLst>
              <a:gd name="adj1" fmla="val 50000"/>
              <a:gd name="adj2" fmla="val 0"/>
            </a:avLst>
          </a:prstGeom>
          <a:pattFill prst="narVert">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9B78EFAB-0200-AA4D-933D-7E47230776F5}"/>
              </a:ext>
            </a:extLst>
          </p:cNvPr>
          <p:cNvSpPr/>
          <p:nvPr/>
        </p:nvSpPr>
        <p:spPr>
          <a:xfrm rot="5400000">
            <a:off x="8954515" y="5079356"/>
            <a:ext cx="925886" cy="334123"/>
          </a:xfrm>
          <a:prstGeom prst="rightArrow">
            <a:avLst>
              <a:gd name="adj1" fmla="val 50000"/>
              <a:gd name="adj2" fmla="val 0"/>
            </a:avLst>
          </a:prstGeom>
          <a:pattFill prst="narVert">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9209E2A5-6503-7045-9795-E02AE55C2269}"/>
              </a:ext>
            </a:extLst>
          </p:cNvPr>
          <p:cNvSpPr/>
          <p:nvPr/>
        </p:nvSpPr>
        <p:spPr>
          <a:xfrm>
            <a:off x="9353097" y="5488196"/>
            <a:ext cx="641144" cy="292838"/>
          </a:xfrm>
          <a:prstGeom prst="rightArrow">
            <a:avLst>
              <a:gd name="adj1" fmla="val 50000"/>
              <a:gd name="adj2" fmla="val 0"/>
            </a:avLst>
          </a:prstGeom>
          <a:pattFill prst="narVert">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3E6D404-F884-5842-AF29-8466D5BB58EB}"/>
              </a:ext>
            </a:extLst>
          </p:cNvPr>
          <p:cNvSpPr txBox="1"/>
          <p:nvPr/>
        </p:nvSpPr>
        <p:spPr>
          <a:xfrm>
            <a:off x="7847580" y="1647296"/>
            <a:ext cx="2846070" cy="646331"/>
          </a:xfrm>
          <a:prstGeom prst="rect">
            <a:avLst/>
          </a:prstGeom>
          <a:noFill/>
        </p:spPr>
        <p:txBody>
          <a:bodyPr wrap="square" rtlCol="0">
            <a:spAutoFit/>
          </a:bodyPr>
          <a:lstStyle/>
          <a:p>
            <a:pPr algn="ctr"/>
            <a:r>
              <a:rPr lang="en-US" dirty="0">
                <a:solidFill>
                  <a:srgbClr val="C00000"/>
                </a:solidFill>
              </a:rPr>
              <a:t>Shunted</a:t>
            </a:r>
          </a:p>
          <a:p>
            <a:pPr algn="ctr"/>
            <a:r>
              <a:rPr lang="en-US" dirty="0">
                <a:solidFill>
                  <a:srgbClr val="C00000"/>
                </a:solidFill>
              </a:rPr>
              <a:t>flow</a:t>
            </a:r>
          </a:p>
        </p:txBody>
      </p:sp>
      <p:cxnSp>
        <p:nvCxnSpPr>
          <p:cNvPr id="32" name="Straight Connector 31">
            <a:extLst>
              <a:ext uri="{FF2B5EF4-FFF2-40B4-BE49-F238E27FC236}">
                <a16:creationId xmlns:a16="http://schemas.microsoft.com/office/drawing/2014/main" id="{20CE0DD7-B507-C340-9469-1182496DCA10}"/>
              </a:ext>
            </a:extLst>
          </p:cNvPr>
          <p:cNvCxnSpPr>
            <a:cxnSpLocks/>
          </p:cNvCxnSpPr>
          <p:nvPr/>
        </p:nvCxnSpPr>
        <p:spPr>
          <a:xfrm flipV="1">
            <a:off x="9245271" y="2266985"/>
            <a:ext cx="0" cy="1039647"/>
          </a:xfrm>
          <a:prstGeom prst="line">
            <a:avLst/>
          </a:prstGeom>
          <a:ln w="53975">
            <a:solidFill>
              <a:srgbClr val="C00000"/>
            </a:solidFill>
            <a:head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B2F861-8DD2-AF49-B3F2-971E75D353C3}"/>
              </a:ext>
            </a:extLst>
          </p:cNvPr>
          <p:cNvSpPr txBox="1"/>
          <p:nvPr/>
        </p:nvSpPr>
        <p:spPr>
          <a:xfrm>
            <a:off x="3282847" y="1258641"/>
            <a:ext cx="3898608" cy="2554545"/>
          </a:xfrm>
          <a:prstGeom prst="rect">
            <a:avLst/>
          </a:prstGeom>
          <a:solidFill>
            <a:schemeClr val="accent6">
              <a:lumMod val="20000"/>
              <a:lumOff val="80000"/>
            </a:schemeClr>
          </a:solidFill>
        </p:spPr>
        <p:txBody>
          <a:bodyPr wrap="square" lIns="228600" rIns="228600" rtlCol="0">
            <a:spAutoFit/>
          </a:bodyPr>
          <a:lstStyle/>
          <a:p>
            <a:pPr lvl="0"/>
            <a:r>
              <a:rPr lang="en-US" sz="2000" b="1" dirty="0">
                <a:latin typeface="Arial" panose="020B0604020202020204" pitchFamily="34" charset="0"/>
                <a:cs typeface="Arial" panose="020B0604020202020204" pitchFamily="34" charset="0"/>
              </a:rPr>
              <a:t>Shunting</a:t>
            </a:r>
            <a:r>
              <a:rPr lang="en-US" sz="2000" dirty="0">
                <a:solidFill>
                  <a:schemeClr val="bg1">
                    <a:lumMod val="50000"/>
                  </a:schemeClr>
                </a:solidFill>
                <a:latin typeface="Arial" panose="020B0604020202020204" pitchFamily="34" charset="0"/>
                <a:cs typeface="Arial" panose="020B0604020202020204" pitchFamily="34" charset="0"/>
              </a:rPr>
              <a:t>: supports extremely high-speed network monitoring by directly forwarding high-volume flows </a:t>
            </a:r>
            <a:br>
              <a:rPr lang="en-US" sz="2000" dirty="0">
                <a:solidFill>
                  <a:schemeClr val="bg1">
                    <a:lumMod val="50000"/>
                  </a:schemeClr>
                </a:solidFill>
                <a:latin typeface="Arial" panose="020B0604020202020204" pitchFamily="34" charset="0"/>
                <a:cs typeface="Arial" panose="020B0604020202020204" pitchFamily="34" charset="0"/>
              </a:rPr>
            </a:br>
            <a:r>
              <a:rPr lang="en-US" sz="2000" i="1" dirty="0">
                <a:solidFill>
                  <a:schemeClr val="bg1">
                    <a:lumMod val="50000"/>
                  </a:schemeClr>
                </a:solidFill>
                <a:latin typeface="Arial" panose="020B0604020202020204" pitchFamily="34" charset="0"/>
                <a:cs typeface="Arial" panose="020B0604020202020204" pitchFamily="34" charset="0"/>
              </a:rPr>
              <a:t>once determined to be safe</a:t>
            </a:r>
          </a:p>
          <a:p>
            <a:pPr lvl="0"/>
            <a:endParaRPr lang="en-US" sz="2000" i="1" dirty="0">
              <a:solidFill>
                <a:schemeClr val="bg1">
                  <a:lumMod val="50000"/>
                </a:schemeClr>
              </a:solidFill>
              <a:latin typeface="Arial" panose="020B0604020202020204" pitchFamily="34" charset="0"/>
              <a:cs typeface="Arial" panose="020B0604020202020204" pitchFamily="34" charset="0"/>
            </a:endParaRPr>
          </a:p>
          <a:p>
            <a:pPr lvl="0"/>
            <a:r>
              <a:rPr lang="en-US" sz="2000" dirty="0">
                <a:solidFill>
                  <a:schemeClr val="bg1">
                    <a:lumMod val="50000"/>
                  </a:schemeClr>
                </a:solidFill>
                <a:latin typeface="Arial" panose="020B0604020202020204" pitchFamily="34" charset="0"/>
                <a:cs typeface="Arial" panose="020B0604020202020204" pitchFamily="34" charset="0"/>
              </a:rPr>
              <a:t>Decisions must be made in </a:t>
            </a:r>
            <a:r>
              <a:rPr lang="en-US" sz="2000" b="1" dirty="0">
                <a:solidFill>
                  <a:schemeClr val="bg1">
                    <a:lumMod val="50000"/>
                  </a:schemeClr>
                </a:solidFill>
                <a:latin typeface="Arial" panose="020B0604020202020204" pitchFamily="34" charset="0"/>
                <a:cs typeface="Arial" panose="020B0604020202020204" pitchFamily="34" charset="0"/>
              </a:rPr>
              <a:t>milliseconds</a:t>
            </a:r>
            <a:r>
              <a:rPr lang="en-US" sz="2000" dirty="0">
                <a:solidFill>
                  <a:schemeClr val="bg1">
                    <a:lumMod val="50000"/>
                  </a:schemeClr>
                </a:solidFill>
                <a:latin typeface="Arial" panose="020B0604020202020204" pitchFamily="34" charset="0"/>
                <a:cs typeface="Arial" panose="020B0604020202020204" pitchFamily="34" charset="0"/>
              </a:rPr>
              <a:t> to be effective</a:t>
            </a:r>
            <a:r>
              <a:rPr lang="en-US" sz="2000" i="1" dirty="0">
                <a:solidFill>
                  <a:schemeClr val="bg1">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144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827F0B-B777-1A41-9A9E-B0A5C10D577A}"/>
              </a:ext>
            </a:extLst>
          </p:cNvPr>
          <p:cNvSpPr>
            <a:spLocks noGrp="1"/>
          </p:cNvSpPr>
          <p:nvPr>
            <p:ph type="title"/>
          </p:nvPr>
        </p:nvSpPr>
        <p:spPr/>
        <p:txBody>
          <a:bodyPr>
            <a:noAutofit/>
          </a:bodyPr>
          <a:lstStyle/>
          <a:p>
            <a:r>
              <a:rPr lang="en-US" sz="1600" b="0" dirty="0"/>
              <a:t>ENTERPRISE NETWORK SECURITY MONITORING BY LEVERAGING LOCAL PROCESSING</a:t>
            </a:r>
            <a:br>
              <a:rPr lang="en-US" sz="1600" b="0" dirty="0"/>
            </a:br>
            <a:endParaRPr lang="en-US" sz="1600" dirty="0"/>
          </a:p>
        </p:txBody>
      </p:sp>
      <p:sp>
        <p:nvSpPr>
          <p:cNvPr id="14" name="Rectangle 13">
            <a:extLst>
              <a:ext uri="{FF2B5EF4-FFF2-40B4-BE49-F238E27FC236}">
                <a16:creationId xmlns:a16="http://schemas.microsoft.com/office/drawing/2014/main" id="{394400B1-77D9-6044-9462-90ECB9BCD637}"/>
              </a:ext>
            </a:extLst>
          </p:cNvPr>
          <p:cNvSpPr/>
          <p:nvPr/>
        </p:nvSpPr>
        <p:spPr>
          <a:xfrm>
            <a:off x="9091482" y="1222363"/>
            <a:ext cx="2642616" cy="287801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15" name="Rectangle 14">
            <a:extLst>
              <a:ext uri="{FF2B5EF4-FFF2-40B4-BE49-F238E27FC236}">
                <a16:creationId xmlns:a16="http://schemas.microsoft.com/office/drawing/2014/main" id="{0911E2D7-FC16-4C43-8A3A-C740AD14E55E}"/>
              </a:ext>
            </a:extLst>
          </p:cNvPr>
          <p:cNvSpPr/>
          <p:nvPr/>
        </p:nvSpPr>
        <p:spPr>
          <a:xfrm>
            <a:off x="457197" y="1401013"/>
            <a:ext cx="2651760" cy="4149972"/>
          </a:xfrm>
          <a:prstGeom prst="rect">
            <a:avLst/>
          </a:prstGeom>
          <a:noFill/>
          <a:ln w="63500">
            <a:gradFill>
              <a:gsLst>
                <a:gs pos="0">
                  <a:srgbClr val="FFC000"/>
                </a:gs>
                <a:gs pos="100000">
                  <a:schemeClr val="accent5">
                    <a:alpha val="0"/>
                    <a:lumMod val="0"/>
                    <a:lumOff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6" name="TextBox 15">
            <a:extLst>
              <a:ext uri="{FF2B5EF4-FFF2-40B4-BE49-F238E27FC236}">
                <a16:creationId xmlns:a16="http://schemas.microsoft.com/office/drawing/2014/main" id="{1FEF11BC-56F6-1747-896A-10A3EB868710}"/>
              </a:ext>
            </a:extLst>
          </p:cNvPr>
          <p:cNvSpPr txBox="1"/>
          <p:nvPr/>
        </p:nvSpPr>
        <p:spPr>
          <a:xfrm>
            <a:off x="441878" y="1239693"/>
            <a:ext cx="2677826" cy="3093154"/>
          </a:xfrm>
          <a:prstGeom prst="rect">
            <a:avLst/>
          </a:prstGeom>
          <a:noFill/>
        </p:spPr>
        <p:txBody>
          <a:bodyPr wrap="square" lIns="228600" tIns="274320" rIns="91440" rtlCol="0">
            <a:spAutoFit/>
          </a:bodyPr>
          <a:lstStyle/>
          <a:p>
            <a:pPr lvl="0"/>
            <a:r>
              <a:rPr lang="en-US" b="1" dirty="0">
                <a:latin typeface="Arial" panose="020B0604020202020204" pitchFamily="34" charset="0"/>
                <a:cs typeface="Arial" panose="020B0604020202020204" pitchFamily="34" charset="0"/>
              </a:rPr>
              <a:t>1</a:t>
            </a:r>
          </a:p>
          <a:p>
            <a:pPr lvl="0"/>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NETWORK MONITORING PROVIDES EXTENSIVE</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MUST-HAVE</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INFORMATION</a:t>
            </a:r>
            <a:r>
              <a:rPr lang="en-US" dirty="0">
                <a:latin typeface="Arial" panose="020B0604020202020204" pitchFamily="34" charset="0"/>
                <a:cs typeface="Arial" panose="020B0604020202020204" pitchFamily="34" charset="0"/>
              </a:rPr>
              <a:t> ABOUT ENTERPRISE ACTIVITY</a:t>
            </a:r>
          </a:p>
        </p:txBody>
      </p:sp>
      <p:sp>
        <p:nvSpPr>
          <p:cNvPr id="17" name="Rectangle 16">
            <a:extLst>
              <a:ext uri="{FF2B5EF4-FFF2-40B4-BE49-F238E27FC236}">
                <a16:creationId xmlns:a16="http://schemas.microsoft.com/office/drawing/2014/main" id="{6D0E165E-1158-FD45-9BC8-C411AF8FA22D}"/>
              </a:ext>
            </a:extLst>
          </p:cNvPr>
          <p:cNvSpPr/>
          <p:nvPr/>
        </p:nvSpPr>
        <p:spPr>
          <a:xfrm>
            <a:off x="3333768" y="1401013"/>
            <a:ext cx="2651760" cy="4149972"/>
          </a:xfrm>
          <a:prstGeom prst="rect">
            <a:avLst/>
          </a:prstGeom>
          <a:noFill/>
          <a:ln w="63500">
            <a:gradFill>
              <a:gsLst>
                <a:gs pos="0">
                  <a:srgbClr val="FFFF00"/>
                </a:gs>
                <a:gs pos="100000">
                  <a:schemeClr val="accent1">
                    <a:alpha val="0"/>
                    <a:lumMod val="0"/>
                    <a:lumOff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8" name="TextBox 17">
            <a:extLst>
              <a:ext uri="{FF2B5EF4-FFF2-40B4-BE49-F238E27FC236}">
                <a16:creationId xmlns:a16="http://schemas.microsoft.com/office/drawing/2014/main" id="{02FAD74D-7B08-7B41-97DE-2709CA137E4D}"/>
              </a:ext>
            </a:extLst>
          </p:cNvPr>
          <p:cNvSpPr txBox="1"/>
          <p:nvPr/>
        </p:nvSpPr>
        <p:spPr>
          <a:xfrm>
            <a:off x="3357969" y="1242021"/>
            <a:ext cx="2627559" cy="3708708"/>
          </a:xfrm>
          <a:prstGeom prst="rect">
            <a:avLst/>
          </a:prstGeom>
          <a:noFill/>
        </p:spPr>
        <p:txBody>
          <a:bodyPr wrap="square" lIns="228600" tIns="274320" rIns="91440" rtlCol="0">
            <a:spAutoFit/>
          </a:bodyPr>
          <a:lstStyle/>
          <a:p>
            <a:r>
              <a:rPr lang="en-US" b="1" dirty="0">
                <a:latin typeface="Arial" panose="020B0604020202020204" pitchFamily="34" charset="0"/>
                <a:cs typeface="Arial" panose="020B0604020202020204" pitchFamily="34" charset="0"/>
              </a:rPr>
              <a:t>2</a:t>
            </a:r>
          </a:p>
          <a:p>
            <a:pPr lvl="0"/>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ABSENCE OF SUFFICIENT CAPACITY TO MIRROR ALL OF THE TRAFFIC TO CENTRAL DATA LAKE REQUIRES </a:t>
            </a:r>
            <a:r>
              <a:rPr lang="en-US" b="1" dirty="0">
                <a:latin typeface="Arial" panose="020B0604020202020204" pitchFamily="34" charset="0"/>
                <a:cs typeface="Arial" panose="020B0604020202020204" pitchFamily="34" charset="0"/>
              </a:rPr>
              <a:t>RICH NETWORK-RESIDENT ANALYSIS</a:t>
            </a:r>
          </a:p>
        </p:txBody>
      </p:sp>
      <p:sp>
        <p:nvSpPr>
          <p:cNvPr id="19" name="Rectangle 18">
            <a:extLst>
              <a:ext uri="{FF2B5EF4-FFF2-40B4-BE49-F238E27FC236}">
                <a16:creationId xmlns:a16="http://schemas.microsoft.com/office/drawing/2014/main" id="{31619566-9C14-0E47-9DD4-8924A29FA6C5}"/>
              </a:ext>
            </a:extLst>
          </p:cNvPr>
          <p:cNvSpPr/>
          <p:nvPr/>
        </p:nvSpPr>
        <p:spPr>
          <a:xfrm>
            <a:off x="6210339" y="1401013"/>
            <a:ext cx="2651760" cy="4149972"/>
          </a:xfrm>
          <a:prstGeom prst="rect">
            <a:avLst/>
          </a:prstGeom>
          <a:noFill/>
          <a:ln w="63500">
            <a:gradFill>
              <a:gsLst>
                <a:gs pos="0">
                  <a:srgbClr val="92D050"/>
                </a:gs>
                <a:gs pos="100000">
                  <a:srgbClr val="00D0F0">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0" name="TextBox 19">
            <a:extLst>
              <a:ext uri="{FF2B5EF4-FFF2-40B4-BE49-F238E27FC236}">
                <a16:creationId xmlns:a16="http://schemas.microsoft.com/office/drawing/2014/main" id="{0181CFE6-8161-4847-B18D-9180608723C6}"/>
              </a:ext>
            </a:extLst>
          </p:cNvPr>
          <p:cNvSpPr txBox="1"/>
          <p:nvPr/>
        </p:nvSpPr>
        <p:spPr>
          <a:xfrm>
            <a:off x="6225657" y="1229409"/>
            <a:ext cx="2663439" cy="2877711"/>
          </a:xfrm>
          <a:prstGeom prst="rect">
            <a:avLst/>
          </a:prstGeom>
          <a:noFill/>
        </p:spPr>
        <p:txBody>
          <a:bodyPr wrap="square" lIns="228600" tIns="274320" rIns="228600" rtlCol="0">
            <a:spAutoFit/>
          </a:bodyPr>
          <a:lstStyle/>
          <a:p>
            <a:r>
              <a:rPr lang="en-US" b="1" dirty="0">
                <a:latin typeface="Arial" panose="020B0604020202020204" pitchFamily="34" charset="0"/>
                <a:cs typeface="Arial" panose="020B0604020202020204" pitchFamily="34" charset="0"/>
              </a:rPr>
              <a:t>3</a:t>
            </a:r>
          </a:p>
          <a:p>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EVEN IF CAPACITY EXISTS, </a:t>
            </a:r>
            <a:r>
              <a:rPr lang="en-US" b="1" dirty="0">
                <a:latin typeface="Arial" panose="020B0604020202020204" pitchFamily="34" charset="0"/>
                <a:cs typeface="Arial" panose="020B0604020202020204" pitchFamily="34" charset="0"/>
              </a:rPr>
              <a:t>LATENCY REQUIREMENTS </a:t>
            </a:r>
            <a:r>
              <a:rPr lang="en-US" dirty="0">
                <a:latin typeface="Arial" panose="020B0604020202020204" pitchFamily="34" charset="0"/>
                <a:cs typeface="Arial" panose="020B0604020202020204" pitchFamily="34" charset="0"/>
              </a:rPr>
              <a:t>STILL REQUIRE NETWORK-RESIDENT ANALYSIS</a:t>
            </a:r>
          </a:p>
        </p:txBody>
      </p:sp>
      <p:sp>
        <p:nvSpPr>
          <p:cNvPr id="21" name="Rectangle 20">
            <a:extLst>
              <a:ext uri="{FF2B5EF4-FFF2-40B4-BE49-F238E27FC236}">
                <a16:creationId xmlns:a16="http://schemas.microsoft.com/office/drawing/2014/main" id="{DF6AEE5B-BD0C-6441-BC59-C84F0E1FCF3A}"/>
              </a:ext>
            </a:extLst>
          </p:cNvPr>
          <p:cNvSpPr/>
          <p:nvPr/>
        </p:nvSpPr>
        <p:spPr>
          <a:xfrm>
            <a:off x="9086910" y="1401013"/>
            <a:ext cx="2651760" cy="4149972"/>
          </a:xfrm>
          <a:prstGeom prst="rect">
            <a:avLst/>
          </a:prstGeom>
          <a:noFill/>
          <a:ln w="63500">
            <a:gradFill>
              <a:gsLst>
                <a:gs pos="0">
                  <a:srgbClr val="2EA9C8"/>
                </a:gs>
                <a:gs pos="100000">
                  <a:srgbClr val="18EBF4">
                    <a:alpha val="0"/>
                    <a:lumMod val="0"/>
                    <a:lumOff val="10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2" name="TextBox 21">
            <a:extLst>
              <a:ext uri="{FF2B5EF4-FFF2-40B4-BE49-F238E27FC236}">
                <a16:creationId xmlns:a16="http://schemas.microsoft.com/office/drawing/2014/main" id="{E7D466B8-1418-0143-A52A-9534B12F907B}"/>
              </a:ext>
            </a:extLst>
          </p:cNvPr>
          <p:cNvSpPr txBox="1"/>
          <p:nvPr/>
        </p:nvSpPr>
        <p:spPr>
          <a:xfrm>
            <a:off x="9086910" y="1239693"/>
            <a:ext cx="2627560" cy="2816156"/>
          </a:xfrm>
          <a:prstGeom prst="rect">
            <a:avLst/>
          </a:prstGeom>
          <a:noFill/>
        </p:spPr>
        <p:txBody>
          <a:bodyPr wrap="square" lIns="228600" tIns="274320" rIns="228600" rtlCol="0">
            <a:spAutoFit/>
          </a:bodyPr>
          <a:lstStyle/>
          <a:p>
            <a:pPr lvl="0"/>
            <a:r>
              <a:rPr lang="en-US" b="1" dirty="0">
                <a:latin typeface="Arial" panose="020B0604020202020204" pitchFamily="34" charset="0"/>
                <a:cs typeface="Arial" panose="020B0604020202020204" pitchFamily="34" charset="0"/>
              </a:rPr>
              <a:t>4</a:t>
            </a:r>
          </a:p>
          <a:p>
            <a:pPr lvl="0"/>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POWERFUL, EXTENSIBLE TOOL FOR SUCH ANALYSIS: </a:t>
            </a:r>
            <a:r>
              <a:rPr lang="en-US" b="1" dirty="0">
                <a:latin typeface="Arial" panose="020B0604020202020204" pitchFamily="34" charset="0"/>
                <a:cs typeface="Arial" panose="020B0604020202020204" pitchFamily="34" charset="0"/>
              </a:rPr>
              <a:t>BRO</a:t>
            </a:r>
          </a:p>
          <a:p>
            <a:br>
              <a:rPr lang="en-US" sz="2800" dirty="0">
                <a:solidFill>
                  <a:schemeClr val="bg1"/>
                </a:solidFill>
                <a:latin typeface="Arial" panose="020B0604020202020204" pitchFamily="34" charset="0"/>
                <a:cs typeface="Arial" panose="020B0604020202020204" pitchFamily="34" charset="0"/>
              </a:rPr>
            </a:br>
            <a:endParaRPr lang="en-US" sz="2400" dirty="0">
              <a:solidFill>
                <a:schemeClr val="bg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A9EAA73-61DC-1D44-9028-0EB10B83C03F}"/>
              </a:ext>
            </a:extLst>
          </p:cNvPr>
          <p:cNvSpPr txBox="1"/>
          <p:nvPr/>
        </p:nvSpPr>
        <p:spPr>
          <a:xfrm>
            <a:off x="6201273" y="4470114"/>
            <a:ext cx="2625694" cy="1107996"/>
          </a:xfrm>
          <a:prstGeom prst="rect">
            <a:avLst/>
          </a:prstGeom>
          <a:noFill/>
        </p:spPr>
        <p:txBody>
          <a:bodyPr wrap="square" lIns="228600" rIns="182880" rtlCol="0">
            <a:spAutoFit/>
          </a:bodyPr>
          <a:lstStyle/>
          <a:p>
            <a:pPr indent="-222250"/>
            <a:r>
              <a:rPr lang="en-US" sz="1600" dirty="0">
                <a:solidFill>
                  <a:schemeClr val="bg1">
                    <a:lumMod val="50000"/>
                  </a:schemeClr>
                </a:solidFill>
                <a:latin typeface="Arial" panose="020B0604020202020204" pitchFamily="34" charset="0"/>
                <a:cs typeface="Arial" panose="020B0604020202020204" pitchFamily="34" charset="0"/>
              </a:rPr>
              <a:t>Real-time coordination, reactive blocking, dynamic adaptation</a:t>
            </a:r>
          </a:p>
          <a:p>
            <a:endParaRPr lang="en-US" dirty="0"/>
          </a:p>
        </p:txBody>
      </p:sp>
      <p:sp>
        <p:nvSpPr>
          <p:cNvPr id="25" name="TextBox 24">
            <a:extLst>
              <a:ext uri="{FF2B5EF4-FFF2-40B4-BE49-F238E27FC236}">
                <a16:creationId xmlns:a16="http://schemas.microsoft.com/office/drawing/2014/main" id="{78C1AA4D-A6ED-C645-8466-C3EB8DC8FC5C}"/>
              </a:ext>
            </a:extLst>
          </p:cNvPr>
          <p:cNvSpPr txBox="1"/>
          <p:nvPr/>
        </p:nvSpPr>
        <p:spPr>
          <a:xfrm>
            <a:off x="446450" y="4470114"/>
            <a:ext cx="2656332" cy="1354217"/>
          </a:xfrm>
          <a:prstGeom prst="rect">
            <a:avLst/>
          </a:prstGeom>
          <a:noFill/>
        </p:spPr>
        <p:txBody>
          <a:bodyPr wrap="square" lIns="228600" rIns="182880" rtlCol="0">
            <a:spAutoFit/>
          </a:bodyPr>
          <a:lstStyle/>
          <a:p>
            <a:pPr indent="-222250"/>
            <a:r>
              <a:rPr lang="en-US" sz="1600" dirty="0">
                <a:solidFill>
                  <a:schemeClr val="bg1">
                    <a:lumMod val="50000"/>
                  </a:schemeClr>
                </a:solidFill>
                <a:latin typeface="Arial" panose="020B0604020202020204" pitchFamily="34" charset="0"/>
                <a:cs typeface="Arial" panose="020B0604020202020204" pitchFamily="34" charset="0"/>
              </a:rPr>
              <a:t>Facilitating real-time detection, incident analysis, forensics, threat-hunting</a:t>
            </a:r>
          </a:p>
          <a:p>
            <a:endParaRPr lang="en-US" dirty="0"/>
          </a:p>
        </p:txBody>
      </p:sp>
      <p:pic>
        <p:nvPicPr>
          <p:cNvPr id="28" name="Graphic 27">
            <a:extLst>
              <a:ext uri="{FF2B5EF4-FFF2-40B4-BE49-F238E27FC236}">
                <a16:creationId xmlns:a16="http://schemas.microsoft.com/office/drawing/2014/main" id="{5AC4644C-9F8E-C04E-938E-5E050F94E3E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046" t="42489" r="34126" b="35506"/>
          <a:stretch/>
        </p:blipFill>
        <p:spPr>
          <a:xfrm>
            <a:off x="9233656" y="3490567"/>
            <a:ext cx="951448" cy="878891"/>
          </a:xfrm>
          <a:prstGeom prst="rect">
            <a:avLst/>
          </a:prstGeom>
        </p:spPr>
      </p:pic>
      <p:grpSp>
        <p:nvGrpSpPr>
          <p:cNvPr id="30" name="Group 29">
            <a:extLst>
              <a:ext uri="{FF2B5EF4-FFF2-40B4-BE49-F238E27FC236}">
                <a16:creationId xmlns:a16="http://schemas.microsoft.com/office/drawing/2014/main" id="{77F6BA09-DD93-3448-9702-A0E0A2760A77}"/>
              </a:ext>
            </a:extLst>
          </p:cNvPr>
          <p:cNvGrpSpPr/>
          <p:nvPr/>
        </p:nvGrpSpPr>
        <p:grpSpPr>
          <a:xfrm>
            <a:off x="9230013" y="5360303"/>
            <a:ext cx="2706471" cy="338554"/>
            <a:chOff x="9007999" y="5360303"/>
            <a:chExt cx="2706471" cy="338554"/>
          </a:xfrm>
        </p:grpSpPr>
        <p:sp>
          <p:nvSpPr>
            <p:cNvPr id="4" name="TextBox 3">
              <a:extLst>
                <a:ext uri="{FF2B5EF4-FFF2-40B4-BE49-F238E27FC236}">
                  <a16:creationId xmlns:a16="http://schemas.microsoft.com/office/drawing/2014/main" id="{CD2072F8-63E9-A741-862B-6658EC4AD2BA}"/>
                </a:ext>
              </a:extLst>
            </p:cNvPr>
            <p:cNvSpPr txBox="1"/>
            <p:nvPr/>
          </p:nvSpPr>
          <p:spPr>
            <a:xfrm>
              <a:off x="9138984" y="5360303"/>
              <a:ext cx="2575486" cy="338554"/>
            </a:xfrm>
            <a:prstGeom prst="rect">
              <a:avLst/>
            </a:prstGeom>
            <a:noFill/>
            <a:ln>
              <a:noFill/>
            </a:ln>
          </p:spPr>
          <p:txBody>
            <a:bodyPr wrap="square" rtlCol="0">
              <a:spAutoFit/>
            </a:bodyPr>
            <a:lstStyle/>
            <a:p>
              <a:r>
                <a:rPr lang="en-US" sz="1600" dirty="0">
                  <a:latin typeface="Arial" panose="020B0604020202020204" pitchFamily="34" charset="0"/>
                  <a:cs typeface="Arial" panose="020B0604020202020204" pitchFamily="34" charset="0"/>
                </a:rPr>
                <a:t>vern@corelight.com</a:t>
              </a:r>
            </a:p>
          </p:txBody>
        </p:sp>
        <p:sp>
          <p:nvSpPr>
            <p:cNvPr id="29" name="Chevron 28">
              <a:extLst>
                <a:ext uri="{FF2B5EF4-FFF2-40B4-BE49-F238E27FC236}">
                  <a16:creationId xmlns:a16="http://schemas.microsoft.com/office/drawing/2014/main" id="{915A987C-91AF-B747-AC93-374DB064A887}"/>
                </a:ext>
              </a:extLst>
            </p:cNvPr>
            <p:cNvSpPr>
              <a:spLocks noChangeAspect="1"/>
            </p:cNvSpPr>
            <p:nvPr/>
          </p:nvSpPr>
          <p:spPr>
            <a:xfrm>
              <a:off x="9007999" y="5435062"/>
              <a:ext cx="137160" cy="18903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0291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animBg="1"/>
      <p:bldP spid="18" grpId="0"/>
      <p:bldP spid="19" grpId="0" animBg="1"/>
      <p:bldP spid="20" grpId="0"/>
      <p:bldP spid="21" grpId="0" animBg="1"/>
      <p:bldP spid="22"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138"/>
          <p:cNvSpPr/>
          <p:nvPr/>
        </p:nvSpPr>
        <p:spPr>
          <a:xfrm>
            <a:off x="5022161" y="2577080"/>
            <a:ext cx="2259788" cy="707882"/>
          </a:xfrm>
          <a:prstGeom prst="rect">
            <a:avLst/>
          </a:prstGeom>
          <a:ln w="12700">
            <a:miter lim="400000"/>
          </a:ln>
        </p:spPr>
        <p:txBody>
          <a:bodyPr wrap="square" lIns="45718" tIns="45718" rIns="45718" bIns="45718">
            <a:spAutoFit/>
          </a:bodyPr>
          <a:lstStyle/>
          <a:p>
            <a:r>
              <a:rPr lang="en-US" altLang="zh-CN" sz="4000" dirty="0">
                <a:solidFill>
                  <a:schemeClr val="bg1"/>
                </a:solidFill>
                <a:latin typeface="微软雅黑" pitchFamily="34" charset="-122"/>
                <a:ea typeface="微软雅黑" pitchFamily="34" charset="-122"/>
              </a:rPr>
              <a:t>THANKS</a:t>
            </a:r>
            <a:endParaRPr lang="zh-CN" altLang="en-US" sz="40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47521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22646-D76B-CB41-9C41-E9E9B7A4C807}"/>
              </a:ext>
            </a:extLst>
          </p:cNvPr>
          <p:cNvPicPr>
            <a:picLocks noChangeAspect="1"/>
          </p:cNvPicPr>
          <p:nvPr/>
        </p:nvPicPr>
        <p:blipFill rotWithShape="1">
          <a:blip r:embed="rId2"/>
          <a:srcRect l="28908" t="9319" r="25955" b="9319"/>
          <a:stretch/>
        </p:blipFill>
        <p:spPr>
          <a:xfrm>
            <a:off x="488050" y="1420239"/>
            <a:ext cx="3322547" cy="3992638"/>
          </a:xfrm>
          <a:prstGeom prst="rect">
            <a:avLst/>
          </a:prstGeom>
        </p:spPr>
      </p:pic>
      <p:sp>
        <p:nvSpPr>
          <p:cNvPr id="12" name="Shape 138">
            <a:extLst>
              <a:ext uri="{FF2B5EF4-FFF2-40B4-BE49-F238E27FC236}">
                <a16:creationId xmlns:a16="http://schemas.microsoft.com/office/drawing/2014/main" id="{F9CA12EC-8309-E84E-AA36-B2C3A0CB9EC6}"/>
              </a:ext>
            </a:extLst>
          </p:cNvPr>
          <p:cNvSpPr/>
          <p:nvPr/>
        </p:nvSpPr>
        <p:spPr>
          <a:xfrm>
            <a:off x="4926014" y="1423416"/>
            <a:ext cx="4675986" cy="400105"/>
          </a:xfrm>
          <a:prstGeom prst="rect">
            <a:avLst/>
          </a:prstGeom>
          <a:ln w="12700">
            <a:miter lim="400000"/>
          </a:ln>
        </p:spPr>
        <p:txBody>
          <a:bodyPr wrap="square" lIns="45718" tIns="45718" rIns="45718" bIns="45718">
            <a:spAutoFit/>
          </a:bodyPr>
          <a:lstStyle/>
          <a:p>
            <a:pPr>
              <a:defRPr sz="2000" cap="all">
                <a:latin typeface="FZLanTingHeiS-H-GB"/>
                <a:ea typeface="FZLanTingHeiS-H-GB"/>
                <a:cs typeface="FZLanTingHeiS-H-GB"/>
                <a:sym typeface="FZLanTingHeiS-H-GB"/>
              </a:defRPr>
            </a:pPr>
            <a:r>
              <a:rPr lang="en-US" dirty="0">
                <a:latin typeface="Arial" charset="0"/>
              </a:rPr>
              <a:t>DR. VERN PAXSON</a:t>
            </a:r>
            <a:endParaRPr dirty="0">
              <a:latin typeface="Arial" charset="0"/>
            </a:endParaRPr>
          </a:p>
        </p:txBody>
      </p:sp>
      <p:sp>
        <p:nvSpPr>
          <p:cNvPr id="13" name="文本框 9">
            <a:extLst>
              <a:ext uri="{FF2B5EF4-FFF2-40B4-BE49-F238E27FC236}">
                <a16:creationId xmlns:a16="http://schemas.microsoft.com/office/drawing/2014/main" id="{0860475C-9FCB-E34A-AB92-DE63B8DAE1FB}"/>
              </a:ext>
            </a:extLst>
          </p:cNvPr>
          <p:cNvSpPr txBox="1"/>
          <p:nvPr/>
        </p:nvSpPr>
        <p:spPr>
          <a:xfrm>
            <a:off x="4926014" y="1955165"/>
            <a:ext cx="4705666" cy="3108543"/>
          </a:xfrm>
          <a:prstGeom prst="rect">
            <a:avLst/>
          </a:prstGeom>
          <a:noFill/>
        </p:spPr>
        <p:txBody>
          <a:bodyPr wrap="square" rtlCol="0">
            <a:spAutoFit/>
          </a:bodyPr>
          <a:lstStyle/>
          <a:p>
            <a: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Vern Paxson is a Professor at UC Berkeley, and </a:t>
            </a:r>
            <a:b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br>
            <a: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co-founder and Chief Scientist of </a:t>
            </a:r>
            <a:r>
              <a:rPr lang="en-US" altLang="zh-CN" sz="1400" dirty="0" err="1">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Corelight</a:t>
            </a:r>
            <a: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 a company based on the “Bro” network monitoring technology he has developed for many years. </a:t>
            </a:r>
            <a:r>
              <a:rPr lang="en-US"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His research focuses heavily on measurement-based analysis of network activity and Internet attacks.  He works extensively on high performance network monitoring, detection algorithms, cybercrime, and countering censorship and abusive surveillance.  He has received the ACM SIGCOMM Award, the Grace Murray Hopper Award, and the IEEE Internet Award.</a:t>
            </a:r>
            <a: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 </a:t>
            </a:r>
          </a:p>
          <a:p>
            <a:endPar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endParaRPr>
          </a:p>
          <a:p>
            <a: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Reach him at </a:t>
            </a:r>
            <a:r>
              <a:rPr lang="en-US" altLang="zh-CN" sz="1400" dirty="0" err="1">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vern@corelight.com</a:t>
            </a:r>
            <a:r>
              <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1400" dirty="0" err="1">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rPr>
              <a:t>vern@berkeley.edu</a:t>
            </a:r>
            <a:endParaRPr lang="en-US" altLang="zh-CN"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endParaRPr>
          </a:p>
          <a:p>
            <a:endParaRPr lang="zh-CN" altLang="en-US" sz="1400" dirty="0">
              <a:solidFill>
                <a:schemeClr val="bg1">
                  <a:lumMod val="50000"/>
                </a:schemeClr>
              </a:solidFill>
              <a:latin typeface="Arial" panose="020B0604020202020204" pitchFamily="34" charset="0"/>
              <a:ea typeface="Arial Unicode MS" panose="020B0604020202020204" pitchFamily="34" charset="-122"/>
              <a:cs typeface="Arial" panose="020B0604020202020204" pitchFamily="34" charset="0"/>
            </a:endParaRPr>
          </a:p>
        </p:txBody>
      </p:sp>
      <p:cxnSp>
        <p:nvCxnSpPr>
          <p:cNvPr id="18" name="直接连接符 15">
            <a:extLst>
              <a:ext uri="{FF2B5EF4-FFF2-40B4-BE49-F238E27FC236}">
                <a16:creationId xmlns:a16="http://schemas.microsoft.com/office/drawing/2014/main" id="{511B8DFC-C90B-EB4D-A9B0-068B0DAA1473}"/>
              </a:ext>
            </a:extLst>
          </p:cNvPr>
          <p:cNvCxnSpPr>
            <a:cxnSpLocks/>
          </p:cNvCxnSpPr>
          <p:nvPr/>
        </p:nvCxnSpPr>
        <p:spPr>
          <a:xfrm>
            <a:off x="4394200" y="1420239"/>
            <a:ext cx="0" cy="399263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Title 30">
            <a:extLst>
              <a:ext uri="{FF2B5EF4-FFF2-40B4-BE49-F238E27FC236}">
                <a16:creationId xmlns:a16="http://schemas.microsoft.com/office/drawing/2014/main" id="{B849A2C7-7086-E741-B0FD-7C4077BA61E7}"/>
              </a:ext>
            </a:extLst>
          </p:cNvPr>
          <p:cNvSpPr>
            <a:spLocks noGrp="1"/>
          </p:cNvSpPr>
          <p:nvPr>
            <p:ph type="title"/>
          </p:nvPr>
        </p:nvSpPr>
        <p:spPr/>
        <p:txBody>
          <a:bodyPr>
            <a:normAutofit fontScale="90000"/>
          </a:bodyPr>
          <a:lstStyle/>
          <a:p>
            <a:r>
              <a:rPr lang="en-US" dirty="0"/>
              <a:t>BIOGRAPHY</a:t>
            </a:r>
            <a:br>
              <a:rPr lang="en-US" dirty="0"/>
            </a:br>
            <a:endParaRPr lang="en-US" dirty="0"/>
          </a:p>
        </p:txBody>
      </p:sp>
    </p:spTree>
    <p:extLst>
      <p:ext uri="{BB962C8B-B14F-4D97-AF65-F5344CB8AC3E}">
        <p14:creationId xmlns:p14="http://schemas.microsoft.com/office/powerpoint/2010/main" val="233517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381AD53-80C3-0C47-BA33-7EA119D29D54}"/>
              </a:ext>
            </a:extLst>
          </p:cNvPr>
          <p:cNvSpPr>
            <a:spLocks noGrp="1"/>
          </p:cNvSpPr>
          <p:nvPr>
            <p:ph type="title"/>
          </p:nvPr>
        </p:nvSpPr>
        <p:spPr/>
        <p:txBody>
          <a:bodyPr>
            <a:normAutofit fontScale="90000"/>
          </a:bodyPr>
          <a:lstStyle/>
          <a:p>
            <a:r>
              <a:rPr lang="en-US" dirty="0"/>
              <a:t>OVERVIEW</a:t>
            </a:r>
            <a:br>
              <a:rPr lang="en-US" dirty="0"/>
            </a:br>
            <a:endParaRPr lang="en-US" dirty="0"/>
          </a:p>
        </p:txBody>
      </p:sp>
      <p:sp>
        <p:nvSpPr>
          <p:cNvPr id="18" name="Text Placeholder 17">
            <a:extLst>
              <a:ext uri="{FF2B5EF4-FFF2-40B4-BE49-F238E27FC236}">
                <a16:creationId xmlns:a16="http://schemas.microsoft.com/office/drawing/2014/main" id="{D10C139B-F7E9-374F-8E75-3C9775C359EA}"/>
              </a:ext>
            </a:extLst>
          </p:cNvPr>
          <p:cNvSpPr>
            <a:spLocks noGrp="1"/>
          </p:cNvSpPr>
          <p:nvPr>
            <p:ph type="body" sz="quarter" idx="14"/>
          </p:nvPr>
        </p:nvSpPr>
        <p:spPr/>
        <p:txBody>
          <a:bodyPr/>
          <a:lstStyle/>
          <a:p>
            <a:r>
              <a:rPr lang="en-US" dirty="0"/>
              <a:t>RETHINKING ENTERPRISE NETWORK SECURITY MONITORING BY LEVERAGING LOCAL PROCESSING</a:t>
            </a:r>
          </a:p>
          <a:p>
            <a:r>
              <a:rPr lang="en-US" sz="1400" dirty="0">
                <a:solidFill>
                  <a:schemeClr val="bg1">
                    <a:lumMod val="50000"/>
                  </a:schemeClr>
                </a:solidFill>
                <a:ea typeface="Arial Unicode MS" panose="020B0604020202020204" pitchFamily="34" charset="-122"/>
              </a:rPr>
              <a:t>Modern architectures for enterprise security monitoring focus heavily on ingesting vast, disparate sensing information - logs and alerts from all sorts of processes and devices - into central data stores. Sites then employ a range of analytics over the consolidated data to identify and respond to security issues.  A key question for such architectures is whether to rely solely on centralized data processing, or if some forms of processing might be more effectively done </a:t>
            </a:r>
            <a:r>
              <a:rPr lang="en-US" sz="1400" i="1" dirty="0">
                <a:solidFill>
                  <a:schemeClr val="bg1">
                    <a:lumMod val="50000"/>
                  </a:schemeClr>
                </a:solidFill>
                <a:ea typeface="Arial Unicode MS" panose="020B0604020202020204" pitchFamily="34" charset="-122"/>
              </a:rPr>
              <a:t>locally</a:t>
            </a:r>
            <a:r>
              <a:rPr lang="en-US" sz="1400" dirty="0">
                <a:solidFill>
                  <a:schemeClr val="bg1">
                    <a:lumMod val="50000"/>
                  </a:schemeClr>
                </a:solidFill>
                <a:ea typeface="Arial Unicode MS" panose="020B0604020202020204" pitchFamily="34" charset="-122"/>
              </a:rPr>
              <a:t> where the sensing occurs. In this talk I'll develop the powerful possibilities of employing rich local processing: efficiently distilling traffic into high-level behaviors; inferring activity cloaked in encrypted streams; coordinating with other sensors; dynamically adapting the capture and analysis process; reactive blocking; and scrubbing out highly sensitive information to keep it from ever entering the central data store.</a:t>
            </a:r>
            <a:endParaRPr lang="zh-CN" altLang="en-US" sz="1400" dirty="0">
              <a:solidFill>
                <a:schemeClr val="bg1">
                  <a:lumMod val="50000"/>
                </a:schemeClr>
              </a:solidFill>
              <a:ea typeface="Arial Unicode MS" panose="020B0604020202020204" pitchFamily="34" charset="-122"/>
            </a:endParaRPr>
          </a:p>
          <a:p>
            <a:endParaRPr lang="en-US" dirty="0"/>
          </a:p>
        </p:txBody>
      </p:sp>
    </p:spTree>
    <p:extLst>
      <p:ext uri="{BB962C8B-B14F-4D97-AF65-F5344CB8AC3E}">
        <p14:creationId xmlns:p14="http://schemas.microsoft.com/office/powerpoint/2010/main" val="3334432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FEA9C84B-FB2F-2347-9518-522D41292ADF}"/>
              </a:ext>
            </a:extLst>
          </p:cNvPr>
          <p:cNvPicPr>
            <a:picLocks noChangeAspect="1"/>
          </p:cNvPicPr>
          <p:nvPr/>
        </p:nvPicPr>
        <p:blipFill rotWithShape="1">
          <a:blip r:embed="rId3"/>
          <a:srcRect b="39350"/>
          <a:stretch/>
        </p:blipFill>
        <p:spPr>
          <a:xfrm>
            <a:off x="0" y="7551957"/>
            <a:ext cx="12496800" cy="5129583"/>
          </a:xfrm>
          <a:prstGeom prst="rect">
            <a:avLst/>
          </a:prstGeom>
        </p:spPr>
      </p:pic>
      <p:sp>
        <p:nvSpPr>
          <p:cNvPr id="19" name="Rectangle 18">
            <a:extLst>
              <a:ext uri="{FF2B5EF4-FFF2-40B4-BE49-F238E27FC236}">
                <a16:creationId xmlns:a16="http://schemas.microsoft.com/office/drawing/2014/main" id="{6521AE72-234C-5F46-AA92-767F2B5D1B2A}"/>
              </a:ext>
            </a:extLst>
          </p:cNvPr>
          <p:cNvSpPr/>
          <p:nvPr/>
        </p:nvSpPr>
        <p:spPr>
          <a:xfrm>
            <a:off x="8134595" y="1406851"/>
            <a:ext cx="3602736" cy="4149972"/>
          </a:xfrm>
          <a:prstGeom prst="rect">
            <a:avLst/>
          </a:prstGeom>
          <a:noFill/>
          <a:ln w="63500">
            <a:gradFill>
              <a:gsLst>
                <a:gs pos="0">
                  <a:srgbClr val="FFFF00"/>
                </a:gs>
                <a:gs pos="99000">
                  <a:srgbClr val="FFFF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2" name="Title 1">
            <a:extLst>
              <a:ext uri="{FF2B5EF4-FFF2-40B4-BE49-F238E27FC236}">
                <a16:creationId xmlns:a16="http://schemas.microsoft.com/office/drawing/2014/main" id="{80BFFF1A-7DDF-D642-A2BE-271B2E1721B9}"/>
              </a:ext>
            </a:extLst>
          </p:cNvPr>
          <p:cNvSpPr>
            <a:spLocks noGrp="1"/>
          </p:cNvSpPr>
          <p:nvPr>
            <p:ph type="title"/>
          </p:nvPr>
        </p:nvSpPr>
        <p:spPr/>
        <p:txBody>
          <a:bodyPr>
            <a:noAutofit/>
          </a:bodyPr>
          <a:lstStyle/>
          <a:p>
            <a:r>
              <a:rPr lang="en-US" b="0" dirty="0"/>
              <a:t>ENTERPRISE SECURITY MONITORING: </a:t>
            </a:r>
            <a:r>
              <a:rPr lang="en-US" dirty="0"/>
              <a:t>ARCHITECTURE</a:t>
            </a:r>
          </a:p>
        </p:txBody>
      </p:sp>
      <p:sp>
        <p:nvSpPr>
          <p:cNvPr id="5" name="Rectangle 4">
            <a:extLst>
              <a:ext uri="{FF2B5EF4-FFF2-40B4-BE49-F238E27FC236}">
                <a16:creationId xmlns:a16="http://schemas.microsoft.com/office/drawing/2014/main" id="{F39B949D-6F19-DA4B-ADDD-C452D02C5EE1}"/>
              </a:ext>
            </a:extLst>
          </p:cNvPr>
          <p:cNvSpPr/>
          <p:nvPr/>
        </p:nvSpPr>
        <p:spPr>
          <a:xfrm>
            <a:off x="457198" y="1419573"/>
            <a:ext cx="3602736" cy="4149972"/>
          </a:xfrm>
          <a:prstGeom prst="rect">
            <a:avLst/>
          </a:prstGeom>
          <a:noFill/>
          <a:ln w="63500">
            <a:gradFill>
              <a:gsLst>
                <a:gs pos="0">
                  <a:schemeClr val="accent2"/>
                </a:gs>
                <a:gs pos="99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6" name="Rectangle 5">
            <a:extLst>
              <a:ext uri="{FF2B5EF4-FFF2-40B4-BE49-F238E27FC236}">
                <a16:creationId xmlns:a16="http://schemas.microsoft.com/office/drawing/2014/main" id="{3CCA529E-EEAD-6041-B4ED-93DD66614173}"/>
              </a:ext>
            </a:extLst>
          </p:cNvPr>
          <p:cNvSpPr/>
          <p:nvPr/>
        </p:nvSpPr>
        <p:spPr>
          <a:xfrm>
            <a:off x="4298866" y="1419573"/>
            <a:ext cx="3602736" cy="4149972"/>
          </a:xfrm>
          <a:prstGeom prst="rect">
            <a:avLst/>
          </a:prstGeom>
          <a:noFill/>
          <a:ln w="63500">
            <a:gradFill>
              <a:gsLst>
                <a:gs pos="0">
                  <a:srgbClr val="FFC000"/>
                </a:gs>
                <a:gs pos="99000">
                  <a:srgbClr val="FFC00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8" name="Title 1">
            <a:extLst>
              <a:ext uri="{FF2B5EF4-FFF2-40B4-BE49-F238E27FC236}">
                <a16:creationId xmlns:a16="http://schemas.microsoft.com/office/drawing/2014/main" id="{D0FBC659-AE41-6A46-8390-A4020143CBB4}"/>
              </a:ext>
            </a:extLst>
          </p:cNvPr>
          <p:cNvSpPr txBox="1">
            <a:spLocks/>
          </p:cNvSpPr>
          <p:nvPr/>
        </p:nvSpPr>
        <p:spPr>
          <a:xfrm>
            <a:off x="457201" y="1419573"/>
            <a:ext cx="3602734" cy="795647"/>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2000" dirty="0"/>
              <a:t>WHAT </a:t>
            </a:r>
            <a:r>
              <a:rPr lang="en-US" sz="2000" b="1" dirty="0"/>
              <a:t>TYPES</a:t>
            </a:r>
            <a:r>
              <a:rPr lang="en-US" sz="2000" dirty="0"/>
              <a:t> OF DATA </a:t>
            </a:r>
            <a:br>
              <a:rPr lang="en-US" sz="2000" dirty="0"/>
            </a:br>
            <a:r>
              <a:rPr lang="en-US" sz="2000" dirty="0"/>
              <a:t>ARE GATHERED?</a:t>
            </a:r>
            <a:endParaRPr lang="en-US" sz="2000" b="1" dirty="0"/>
          </a:p>
        </p:txBody>
      </p:sp>
      <p:sp>
        <p:nvSpPr>
          <p:cNvPr id="9" name="Title 1">
            <a:extLst>
              <a:ext uri="{FF2B5EF4-FFF2-40B4-BE49-F238E27FC236}">
                <a16:creationId xmlns:a16="http://schemas.microsoft.com/office/drawing/2014/main" id="{E34C59B3-7330-B846-9F23-C3C24EDE6461}"/>
              </a:ext>
            </a:extLst>
          </p:cNvPr>
          <p:cNvSpPr txBox="1">
            <a:spLocks/>
          </p:cNvSpPr>
          <p:nvPr/>
        </p:nvSpPr>
        <p:spPr>
          <a:xfrm>
            <a:off x="4316682" y="1419573"/>
            <a:ext cx="3602734" cy="795647"/>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2000" dirty="0"/>
              <a:t>WHERE ARE </a:t>
            </a:r>
          </a:p>
          <a:p>
            <a:r>
              <a:rPr lang="en-US" sz="2000" dirty="0"/>
              <a:t>THEY </a:t>
            </a:r>
            <a:r>
              <a:rPr lang="en-US" sz="2000" b="1" dirty="0"/>
              <a:t>GATHERED</a:t>
            </a:r>
            <a:r>
              <a:rPr lang="en-US" sz="2000" dirty="0"/>
              <a:t>?</a:t>
            </a:r>
            <a:endParaRPr lang="en-US" sz="2000" b="1" dirty="0"/>
          </a:p>
        </p:txBody>
      </p:sp>
      <p:sp>
        <p:nvSpPr>
          <p:cNvPr id="11" name="TextBox 10">
            <a:extLst>
              <a:ext uri="{FF2B5EF4-FFF2-40B4-BE49-F238E27FC236}">
                <a16:creationId xmlns:a16="http://schemas.microsoft.com/office/drawing/2014/main" id="{0B029C83-381A-734D-A487-390A8C13DB39}"/>
              </a:ext>
            </a:extLst>
          </p:cNvPr>
          <p:cNvSpPr txBox="1"/>
          <p:nvPr/>
        </p:nvSpPr>
        <p:spPr>
          <a:xfrm>
            <a:off x="4316677" y="2793942"/>
            <a:ext cx="3800104" cy="1339341"/>
          </a:xfrm>
          <a:prstGeom prst="rect">
            <a:avLst/>
          </a:prstGeom>
          <a:noFill/>
        </p:spPr>
        <p:txBody>
          <a:bodyPr wrap="square" lIns="228600" rIns="91440" rtlCol="0">
            <a:spAutoFit/>
          </a:bodyPr>
          <a:lstStyle/>
          <a:p>
            <a:pPr lvl="0"/>
            <a:r>
              <a:rPr lang="en-US" sz="2000" dirty="0">
                <a:latin typeface="Arial" panose="020B0604020202020204" pitchFamily="34" charset="0"/>
                <a:ea typeface="+mj-ea"/>
                <a:cs typeface="Arial" panose="020B0604020202020204" pitchFamily="34" charset="0"/>
              </a:rPr>
              <a:t>ANSWER:</a:t>
            </a:r>
            <a:br>
              <a:rPr lang="en-US" sz="2000" dirty="0">
                <a:latin typeface="Arial" panose="020B0604020202020204" pitchFamily="34" charset="0"/>
                <a:cs typeface="Arial" panose="020B0604020202020204" pitchFamily="34" charset="0"/>
              </a:rPr>
            </a:br>
            <a:r>
              <a:rPr lang="en-US" sz="2000" b="1" spc="-80" dirty="0">
                <a:latin typeface="Arial" panose="020B0604020202020204" pitchFamily="34" charset="0"/>
                <a:cs typeface="Arial" panose="020B0604020202020204" pitchFamily="34" charset="0"/>
              </a:rPr>
              <a:t>WHERE THEY’RE GENERATED...</a:t>
            </a:r>
            <a:endParaRPr lang="en-US" sz="2000" spc="-80" dirty="0">
              <a:latin typeface="Arial" panose="020B0604020202020204" pitchFamily="34" charset="0"/>
              <a:cs typeface="Arial" panose="020B0604020202020204" pitchFamily="34" charset="0"/>
            </a:endParaRPr>
          </a:p>
          <a:p>
            <a:pPr>
              <a:lnSpc>
                <a:spcPct val="150000"/>
              </a:lnSpc>
            </a:pPr>
            <a:r>
              <a:rPr lang="en-US" sz="1600" dirty="0">
                <a:solidFill>
                  <a:schemeClr val="bg1">
                    <a:lumMod val="50000"/>
                  </a:schemeClr>
                </a:solidFill>
                <a:latin typeface="Arial" panose="020B0604020202020204" pitchFamily="34" charset="0"/>
                <a:cs typeface="Arial" panose="020B0604020202020204" pitchFamily="34" charset="0"/>
              </a:rPr>
              <a:t>Servers, end systems, middleboxes</a:t>
            </a:r>
            <a:endParaRPr lang="en-US" sz="2000" i="1" dirty="0">
              <a:solidFill>
                <a:schemeClr val="bg1">
                  <a:lumMod val="5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D481E5-FAAE-F446-A252-0A03957BD9B5}"/>
              </a:ext>
            </a:extLst>
          </p:cNvPr>
          <p:cNvSpPr txBox="1"/>
          <p:nvPr/>
        </p:nvSpPr>
        <p:spPr>
          <a:xfrm>
            <a:off x="8140532" y="2941640"/>
            <a:ext cx="3602738" cy="646331"/>
          </a:xfrm>
          <a:prstGeom prst="rect">
            <a:avLst/>
          </a:prstGeom>
          <a:noFill/>
        </p:spPr>
        <p:txBody>
          <a:bodyPr wrap="square" lIns="228600" rIns="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How much at point of capture?</a:t>
            </a:r>
          </a:p>
          <a:p>
            <a:r>
              <a:rPr lang="en-US" dirty="0">
                <a:solidFill>
                  <a:schemeClr val="bg1">
                    <a:lumMod val="50000"/>
                  </a:schemeClr>
                </a:solidFill>
                <a:latin typeface="Arial" panose="020B0604020202020204" pitchFamily="34" charset="0"/>
                <a:cs typeface="Arial" panose="020B0604020202020204" pitchFamily="34" charset="0"/>
              </a:rPr>
              <a:t>How much centrally?</a:t>
            </a:r>
          </a:p>
        </p:txBody>
      </p:sp>
      <p:sp>
        <p:nvSpPr>
          <p:cNvPr id="13" name="Title 1">
            <a:extLst>
              <a:ext uri="{FF2B5EF4-FFF2-40B4-BE49-F238E27FC236}">
                <a16:creationId xmlns:a16="http://schemas.microsoft.com/office/drawing/2014/main" id="{1488E632-6ED5-1546-BFD3-3D32FE7B6BED}"/>
              </a:ext>
            </a:extLst>
          </p:cNvPr>
          <p:cNvSpPr txBox="1">
            <a:spLocks/>
          </p:cNvSpPr>
          <p:nvPr/>
        </p:nvSpPr>
        <p:spPr>
          <a:xfrm>
            <a:off x="8140534" y="1406851"/>
            <a:ext cx="3602734" cy="795647"/>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2000" dirty="0"/>
              <a:t>WHERE IS THE DATA </a:t>
            </a:r>
            <a:r>
              <a:rPr lang="en-US" sz="2000" b="1" dirty="0"/>
              <a:t>PROCESSED</a:t>
            </a:r>
            <a:r>
              <a:rPr lang="en-US" sz="2000" dirty="0"/>
              <a:t>?</a:t>
            </a:r>
            <a:endParaRPr lang="en-US" sz="2000" b="1" dirty="0"/>
          </a:p>
        </p:txBody>
      </p:sp>
      <p:grpSp>
        <p:nvGrpSpPr>
          <p:cNvPr id="3" name="Group 2">
            <a:extLst>
              <a:ext uri="{FF2B5EF4-FFF2-40B4-BE49-F238E27FC236}">
                <a16:creationId xmlns:a16="http://schemas.microsoft.com/office/drawing/2014/main" id="{81E09474-18FB-F845-A630-D93E0C995A85}"/>
              </a:ext>
            </a:extLst>
          </p:cNvPr>
          <p:cNvGrpSpPr/>
          <p:nvPr/>
        </p:nvGrpSpPr>
        <p:grpSpPr>
          <a:xfrm>
            <a:off x="439381" y="2793942"/>
            <a:ext cx="3644306" cy="2295145"/>
            <a:chOff x="439381" y="2793942"/>
            <a:chExt cx="3644306" cy="2295145"/>
          </a:xfrm>
        </p:grpSpPr>
        <p:sp>
          <p:nvSpPr>
            <p:cNvPr id="10" name="TextBox 9">
              <a:extLst>
                <a:ext uri="{FF2B5EF4-FFF2-40B4-BE49-F238E27FC236}">
                  <a16:creationId xmlns:a16="http://schemas.microsoft.com/office/drawing/2014/main" id="{2B3A5FB3-BBC0-AA4D-A9FE-0447EDEBF00A}"/>
                </a:ext>
              </a:extLst>
            </p:cNvPr>
            <p:cNvSpPr txBox="1"/>
            <p:nvPr/>
          </p:nvSpPr>
          <p:spPr>
            <a:xfrm>
              <a:off x="457195" y="2793942"/>
              <a:ext cx="3626492" cy="707886"/>
            </a:xfrm>
            <a:prstGeom prst="rect">
              <a:avLst/>
            </a:prstGeom>
            <a:noFill/>
          </p:spPr>
          <p:txBody>
            <a:bodyPr wrap="square" lIns="228600" rIns="228600" rtlCol="0">
              <a:spAutoFit/>
            </a:bodyPr>
            <a:lstStyle/>
            <a:p>
              <a:pPr lvl="0"/>
              <a:r>
                <a:rPr lang="en-US" sz="2000" dirty="0">
                  <a:latin typeface="Arial" panose="020B0604020202020204" pitchFamily="34" charset="0"/>
                  <a:ea typeface="+mj-ea"/>
                  <a:cs typeface="Arial" panose="020B0604020202020204" pitchFamily="34" charset="0"/>
                </a:rPr>
                <a:t>ANSWER:</a:t>
              </a:r>
            </a:p>
            <a:p>
              <a:r>
                <a:rPr lang="en-US" sz="2000" b="1" dirty="0">
                  <a:latin typeface="Arial" panose="020B0604020202020204" pitchFamily="34" charset="0"/>
                  <a:ea typeface="+mj-ea"/>
                  <a:cs typeface="Arial" panose="020B0604020202020204" pitchFamily="34" charset="0"/>
                </a:rPr>
                <a:t>THE MORE, THE BETTER</a:t>
              </a:r>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F71349E-2C00-8543-80BA-B0CF03DB18D2}"/>
                </a:ext>
              </a:extLst>
            </p:cNvPr>
            <p:cNvSpPr txBox="1"/>
            <p:nvPr/>
          </p:nvSpPr>
          <p:spPr>
            <a:xfrm>
              <a:off x="439381" y="3534815"/>
              <a:ext cx="3602736" cy="1554272"/>
            </a:xfrm>
            <a:prstGeom prst="rect">
              <a:avLst/>
            </a:prstGeom>
            <a:noFill/>
          </p:spPr>
          <p:txBody>
            <a:bodyPr wrap="square" lIns="228600" tIns="0" rIns="228600"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Network flows, web server logs, email (SMTP/IMAP) logs, LDAP, DHCP, syslog, process execution, NAT mappings, DNS, SSH login, VPN, firewall, NIDS, AV...</a:t>
              </a:r>
            </a:p>
            <a:p>
              <a:endParaRPr lang="en-US" dirty="0"/>
            </a:p>
          </p:txBody>
        </p:sp>
      </p:grpSp>
      <p:grpSp>
        <p:nvGrpSpPr>
          <p:cNvPr id="4" name="Group 3">
            <a:extLst>
              <a:ext uri="{FF2B5EF4-FFF2-40B4-BE49-F238E27FC236}">
                <a16:creationId xmlns:a16="http://schemas.microsoft.com/office/drawing/2014/main" id="{573307AE-3FCE-BB45-8463-F47BB4D0F766}"/>
              </a:ext>
            </a:extLst>
          </p:cNvPr>
          <p:cNvGrpSpPr/>
          <p:nvPr/>
        </p:nvGrpSpPr>
        <p:grpSpPr>
          <a:xfrm>
            <a:off x="4334490" y="4148660"/>
            <a:ext cx="3584926" cy="1460957"/>
            <a:chOff x="4334490" y="4148660"/>
            <a:chExt cx="3584926" cy="1460957"/>
          </a:xfrm>
        </p:grpSpPr>
        <p:sp>
          <p:nvSpPr>
            <p:cNvPr id="25" name="TextBox 24">
              <a:extLst>
                <a:ext uri="{FF2B5EF4-FFF2-40B4-BE49-F238E27FC236}">
                  <a16:creationId xmlns:a16="http://schemas.microsoft.com/office/drawing/2014/main" id="{00DEC871-FCE0-874F-9944-1BDE7806CEAA}"/>
                </a:ext>
              </a:extLst>
            </p:cNvPr>
            <p:cNvSpPr txBox="1"/>
            <p:nvPr/>
          </p:nvSpPr>
          <p:spPr>
            <a:xfrm>
              <a:off x="4334490" y="4626857"/>
              <a:ext cx="3584926" cy="982760"/>
            </a:xfrm>
            <a:prstGeom prst="rect">
              <a:avLst/>
            </a:prstGeom>
            <a:noFill/>
          </p:spPr>
          <p:txBody>
            <a:bodyPr wrap="square" lIns="228600" rIns="91440" rtlCol="0">
              <a:noAutofit/>
            </a:bodyPr>
            <a:lstStyle/>
            <a:p>
              <a:r>
                <a:rPr lang="en-US" sz="2000" b="1" dirty="0">
                  <a:latin typeface="Arial" panose="020B0604020202020204" pitchFamily="34" charset="0"/>
                  <a:cs typeface="Arial" panose="020B0604020202020204" pitchFamily="34" charset="0"/>
                </a:rPr>
                <a:t>WHERE THEY TRAVEL</a:t>
              </a:r>
              <a:r>
                <a:rPr lang="en-US" sz="1600" dirty="0">
                  <a:solidFill>
                    <a:schemeClr val="bg1">
                      <a:lumMod val="50000"/>
                    </a:schemeClr>
                  </a:solidFill>
                  <a:latin typeface="Arial" panose="020B0604020202020204" pitchFamily="34" charset="0"/>
                  <a:cs typeface="Arial" panose="020B0604020202020204" pitchFamily="34" charset="0"/>
                </a:rPr>
                <a:t> (passive) network monitoring</a:t>
              </a:r>
            </a:p>
          </p:txBody>
        </p:sp>
        <p:sp>
          <p:nvSpPr>
            <p:cNvPr id="26" name="TextBox 25">
              <a:extLst>
                <a:ext uri="{FF2B5EF4-FFF2-40B4-BE49-F238E27FC236}">
                  <a16:creationId xmlns:a16="http://schemas.microsoft.com/office/drawing/2014/main" id="{6F3D9AAF-46F4-5349-8D32-98BE0117CFEC}"/>
                </a:ext>
              </a:extLst>
            </p:cNvPr>
            <p:cNvSpPr txBox="1"/>
            <p:nvPr/>
          </p:nvSpPr>
          <p:spPr>
            <a:xfrm>
              <a:off x="4334490" y="4148660"/>
              <a:ext cx="3584926" cy="461157"/>
            </a:xfrm>
            <a:prstGeom prst="rect">
              <a:avLst/>
            </a:prstGeom>
            <a:noFill/>
          </p:spPr>
          <p:txBody>
            <a:bodyPr wrap="square" lIns="228600" rIns="91440" rtlCol="0">
              <a:noAutofit/>
            </a:bodyPr>
            <a:lstStyle/>
            <a:p>
              <a:r>
                <a:rPr lang="en-US" sz="2000" i="1" dirty="0">
                  <a:latin typeface="Arial" panose="020B0604020202020204" pitchFamily="34" charset="0"/>
                  <a:cs typeface="Arial" panose="020B0604020202020204" pitchFamily="34" charset="0"/>
                </a:rPr>
                <a:t>-OR-</a:t>
              </a:r>
            </a:p>
          </p:txBody>
        </p:sp>
      </p:grpSp>
      <p:sp>
        <p:nvSpPr>
          <p:cNvPr id="18" name="TextBox 17">
            <a:extLst>
              <a:ext uri="{FF2B5EF4-FFF2-40B4-BE49-F238E27FC236}">
                <a16:creationId xmlns:a16="http://schemas.microsoft.com/office/drawing/2014/main" id="{8B1A8594-FA9B-124B-82CF-E50AE5B3B1F5}"/>
              </a:ext>
            </a:extLst>
          </p:cNvPr>
          <p:cNvSpPr txBox="1"/>
          <p:nvPr/>
        </p:nvSpPr>
        <p:spPr>
          <a:xfrm>
            <a:off x="8152409" y="3720100"/>
            <a:ext cx="3602738" cy="1292662"/>
          </a:xfrm>
          <a:prstGeom prst="rect">
            <a:avLst/>
          </a:prstGeom>
          <a:noFill/>
        </p:spPr>
        <p:txBody>
          <a:bodyPr wrap="square" lIns="228600" rIns="0" rtlCol="0">
            <a:spAutoFit/>
          </a:bodyPr>
          <a:lstStyle/>
          <a:p>
            <a:pPr lvl="0"/>
            <a:r>
              <a:rPr lang="en-US" sz="2000" dirty="0">
                <a:latin typeface="Arial" panose="020B0604020202020204" pitchFamily="34" charset="0"/>
                <a:cs typeface="Arial" panose="020B0604020202020204" pitchFamily="34" charset="0"/>
              </a:rPr>
              <a:t>ANSWER:</a:t>
            </a:r>
            <a:br>
              <a:rPr lang="en-US" sz="2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WHAT THIS TALK IS ABOUT</a:t>
            </a:r>
          </a:p>
          <a:p>
            <a:endParaRPr lang="en-US" dirty="0"/>
          </a:p>
        </p:txBody>
      </p:sp>
      <p:sp>
        <p:nvSpPr>
          <p:cNvPr id="7" name="Rounded Rectangle 6">
            <a:extLst>
              <a:ext uri="{FF2B5EF4-FFF2-40B4-BE49-F238E27FC236}">
                <a16:creationId xmlns:a16="http://schemas.microsoft.com/office/drawing/2014/main" id="{D0030D4D-11AB-1542-B98C-E7007F51357E}"/>
              </a:ext>
            </a:extLst>
          </p:cNvPr>
          <p:cNvSpPr/>
          <p:nvPr/>
        </p:nvSpPr>
        <p:spPr>
          <a:xfrm>
            <a:off x="4334490" y="4609817"/>
            <a:ext cx="3175582" cy="69670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6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FA6FF8-1F49-C048-909C-E5867DC3F351}"/>
              </a:ext>
            </a:extLst>
          </p:cNvPr>
          <p:cNvPicPr>
            <a:picLocks/>
          </p:cNvPicPr>
          <p:nvPr/>
        </p:nvPicPr>
        <p:blipFill rotWithShape="1">
          <a:blip r:embed="rId2">
            <a:alphaModFix/>
            <a:extLst>
              <a:ext uri="{28A0092B-C50C-407E-A947-70E740481C1C}">
                <a14:useLocalDpi xmlns:a14="http://schemas.microsoft.com/office/drawing/2010/main" val="0"/>
              </a:ext>
            </a:extLst>
          </a:blip>
          <a:srcRect l="16866" t="56511" r="30195" b="3034"/>
          <a:stretch/>
        </p:blipFill>
        <p:spPr>
          <a:xfrm>
            <a:off x="457196" y="1406848"/>
            <a:ext cx="11262325" cy="4701343"/>
          </a:xfrm>
          <a:prstGeom prst="rect">
            <a:avLst/>
          </a:prstGeom>
        </p:spPr>
      </p:pic>
      <p:sp>
        <p:nvSpPr>
          <p:cNvPr id="92" name="Rectangle 91">
            <a:extLst>
              <a:ext uri="{FF2B5EF4-FFF2-40B4-BE49-F238E27FC236}">
                <a16:creationId xmlns:a16="http://schemas.microsoft.com/office/drawing/2014/main" id="{C5AFDED7-7A4F-0445-AD60-9A0CADAD5BFC}"/>
              </a:ext>
            </a:extLst>
          </p:cNvPr>
          <p:cNvSpPr/>
          <p:nvPr/>
        </p:nvSpPr>
        <p:spPr>
          <a:xfrm>
            <a:off x="457196" y="1406850"/>
            <a:ext cx="11262325" cy="4701341"/>
          </a:xfrm>
          <a:prstGeom prst="rect">
            <a:avLst/>
          </a:prstGeom>
          <a:solidFill>
            <a:srgbClr val="00206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35C12AE3-86EB-2443-AD9D-3527101B7890}"/>
              </a:ext>
            </a:extLst>
          </p:cNvPr>
          <p:cNvSpPr/>
          <p:nvPr/>
        </p:nvSpPr>
        <p:spPr>
          <a:xfrm>
            <a:off x="457196" y="1406847"/>
            <a:ext cx="2832079" cy="4701344"/>
          </a:xfrm>
          <a:prstGeom prst="rect">
            <a:avLst/>
          </a:prstGeom>
          <a:gradFill>
            <a:gsLst>
              <a:gs pos="0">
                <a:schemeClr val="bg1">
                  <a:alpha val="12000"/>
                </a:schemeClr>
              </a:gs>
              <a:gs pos="99000">
                <a:schemeClr val="bg1">
                  <a:alpha val="4000"/>
                </a:schemeClr>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98" name="Rectangle 97">
            <a:extLst>
              <a:ext uri="{FF2B5EF4-FFF2-40B4-BE49-F238E27FC236}">
                <a16:creationId xmlns:a16="http://schemas.microsoft.com/office/drawing/2014/main" id="{D2463B5D-E446-1E48-A5A6-00300BA606C4}"/>
              </a:ext>
            </a:extLst>
          </p:cNvPr>
          <p:cNvSpPr/>
          <p:nvPr/>
        </p:nvSpPr>
        <p:spPr>
          <a:xfrm>
            <a:off x="6236404" y="1378463"/>
            <a:ext cx="2824875" cy="4701343"/>
          </a:xfrm>
          <a:prstGeom prst="rect">
            <a:avLst/>
          </a:prstGeom>
          <a:gradFill>
            <a:gsLst>
              <a:gs pos="0">
                <a:schemeClr val="bg1">
                  <a:alpha val="12000"/>
                </a:schemeClr>
              </a:gs>
              <a:gs pos="99000">
                <a:schemeClr val="bg1">
                  <a:alpha val="4000"/>
                </a:schemeClr>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6">
                  <a:lumMod val="20000"/>
                  <a:lumOff val="80000"/>
                </a:schemeClr>
              </a:solidFill>
            </a:endParaRPr>
          </a:p>
        </p:txBody>
      </p:sp>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pPr marR="0" rtl="0"/>
            <a:r>
              <a:rPr lang="en-US" b="0" i="0" u="none" strike="noStrike" baseline="0" dirty="0"/>
              <a:t>TODAY'S PREDOMINANT ENTERPRISE SOLUTION: </a:t>
            </a:r>
            <a:r>
              <a:rPr lang="en-US" i="0" u="none" strike="noStrike" baseline="0" dirty="0"/>
              <a:t>DATA LAKE ANALYSIS</a:t>
            </a:r>
            <a:endParaRPr lang="en-US" i="0" u="none" strike="noStrike" baseline="0" dirty="0">
              <a:solidFill>
                <a:schemeClr val="accent6">
                  <a:lumMod val="75000"/>
                </a:schemeClr>
              </a:solidFill>
            </a:endParaRPr>
          </a:p>
        </p:txBody>
      </p:sp>
      <p:sp>
        <p:nvSpPr>
          <p:cNvPr id="9" name="Rectangle 8">
            <a:extLst>
              <a:ext uri="{FF2B5EF4-FFF2-40B4-BE49-F238E27FC236}">
                <a16:creationId xmlns:a16="http://schemas.microsoft.com/office/drawing/2014/main" id="{7FEF08AC-12F3-BB47-A94A-27F9AC131C46}"/>
              </a:ext>
            </a:extLst>
          </p:cNvPr>
          <p:cNvSpPr/>
          <p:nvPr/>
        </p:nvSpPr>
        <p:spPr>
          <a:xfrm>
            <a:off x="9091482" y="1748218"/>
            <a:ext cx="2642616" cy="287801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10" name="Rectangle 9">
            <a:extLst>
              <a:ext uri="{FF2B5EF4-FFF2-40B4-BE49-F238E27FC236}">
                <a16:creationId xmlns:a16="http://schemas.microsoft.com/office/drawing/2014/main" id="{2AA9F0D2-FC38-984D-8B9A-216B035BC22C}"/>
              </a:ext>
            </a:extLst>
          </p:cNvPr>
          <p:cNvSpPr/>
          <p:nvPr/>
        </p:nvSpPr>
        <p:spPr>
          <a:xfrm>
            <a:off x="3339273" y="1450848"/>
            <a:ext cx="2274760" cy="317538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13" name="TextBox 12">
            <a:extLst>
              <a:ext uri="{FF2B5EF4-FFF2-40B4-BE49-F238E27FC236}">
                <a16:creationId xmlns:a16="http://schemas.microsoft.com/office/drawing/2014/main" id="{FD53A773-716C-C44A-BB48-6B5C23AD6B52}"/>
              </a:ext>
            </a:extLst>
          </p:cNvPr>
          <p:cNvSpPr txBox="1"/>
          <p:nvPr/>
        </p:nvSpPr>
        <p:spPr>
          <a:xfrm>
            <a:off x="457196" y="1378463"/>
            <a:ext cx="2642617" cy="1831271"/>
          </a:xfrm>
          <a:prstGeom prst="rect">
            <a:avLst/>
          </a:prstGeom>
          <a:noFill/>
        </p:spPr>
        <p:txBody>
          <a:bodyPr wrap="square" lIns="228600" tIns="274320" rIns="182880" rtlCol="0">
            <a:spAutoFit/>
          </a:bodyPr>
          <a:lstStyle/>
          <a:p>
            <a:pPr lvl="0"/>
            <a:r>
              <a:rPr lang="en-US" sz="2000" b="1" dirty="0">
                <a:solidFill>
                  <a:schemeClr val="bg1"/>
                </a:solidFill>
                <a:latin typeface="Arial" panose="020B0604020202020204" pitchFamily="34" charset="0"/>
                <a:cs typeface="Arial" panose="020B0604020202020204" pitchFamily="34" charset="0"/>
              </a:rPr>
              <a:t>GATHER</a:t>
            </a:r>
            <a:r>
              <a:rPr lang="en-US" sz="2000" dirty="0">
                <a:solidFill>
                  <a:schemeClr val="bg1"/>
                </a:solidFill>
                <a:latin typeface="Arial" panose="020B0604020202020204" pitchFamily="34" charset="0"/>
                <a:cs typeface="Arial" panose="020B0604020202020204" pitchFamily="34" charset="0"/>
              </a:rPr>
              <a:t> DISPARATE</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LOGS …</a:t>
            </a:r>
          </a:p>
          <a:p>
            <a:pPr lvl="0"/>
            <a:br>
              <a:rPr lang="en-US" sz="2000" dirty="0">
                <a:solidFill>
                  <a:schemeClr val="bg1"/>
                </a:solidFill>
                <a:latin typeface="Arial" panose="020B0604020202020204" pitchFamily="34" charset="0"/>
                <a:cs typeface="Arial" panose="020B0604020202020204" pitchFamily="34" charset="0"/>
              </a:rPr>
            </a:br>
            <a:endParaRPr lang="en-US" dirty="0"/>
          </a:p>
        </p:txBody>
      </p:sp>
      <p:sp>
        <p:nvSpPr>
          <p:cNvPr id="14" name="TextBox 13">
            <a:extLst>
              <a:ext uri="{FF2B5EF4-FFF2-40B4-BE49-F238E27FC236}">
                <a16:creationId xmlns:a16="http://schemas.microsoft.com/office/drawing/2014/main" id="{A9E132F5-117E-C346-9BFD-267D2E9D8A54}"/>
              </a:ext>
            </a:extLst>
          </p:cNvPr>
          <p:cNvSpPr txBox="1"/>
          <p:nvPr/>
        </p:nvSpPr>
        <p:spPr>
          <a:xfrm>
            <a:off x="3354329" y="1378463"/>
            <a:ext cx="2804652" cy="1554272"/>
          </a:xfrm>
          <a:prstGeom prst="rect">
            <a:avLst/>
          </a:prstGeom>
          <a:noFill/>
        </p:spPr>
        <p:txBody>
          <a:bodyPr wrap="square" lIns="228600" tIns="274320" rIns="228600" rtlCol="0">
            <a:spAutoFit/>
          </a:bodyPr>
          <a:lstStyle/>
          <a:p>
            <a:r>
              <a:rPr lang="en-US" sz="2000" b="1" dirty="0">
                <a:solidFill>
                  <a:schemeClr val="bg1"/>
                </a:solidFill>
                <a:latin typeface="Arial" panose="020B0604020202020204" pitchFamily="34" charset="0"/>
                <a:cs typeface="Arial" panose="020B0604020202020204" pitchFamily="34" charset="0"/>
              </a:rPr>
              <a:t>PROCESS</a:t>
            </a:r>
            <a:r>
              <a:rPr lang="en-US" sz="2000" dirty="0">
                <a:solidFill>
                  <a:schemeClr val="bg1"/>
                </a:solidFill>
                <a:latin typeface="Arial" panose="020B0604020202020204" pitchFamily="34" charset="0"/>
                <a:cs typeface="Arial" panose="020B0604020202020204" pitchFamily="34" charset="0"/>
              </a:rPr>
              <a:t> THERE WITH MASSIVE COMPUTER CLUSTERS</a:t>
            </a:r>
          </a:p>
        </p:txBody>
      </p:sp>
      <p:sp>
        <p:nvSpPr>
          <p:cNvPr id="56" name="TextBox 55">
            <a:extLst>
              <a:ext uri="{FF2B5EF4-FFF2-40B4-BE49-F238E27FC236}">
                <a16:creationId xmlns:a16="http://schemas.microsoft.com/office/drawing/2014/main" id="{8BED9DD9-D9F8-214C-AEB6-1386DD979454}"/>
              </a:ext>
            </a:extLst>
          </p:cNvPr>
          <p:cNvSpPr txBox="1"/>
          <p:nvPr/>
        </p:nvSpPr>
        <p:spPr>
          <a:xfrm>
            <a:off x="457196" y="3541976"/>
            <a:ext cx="2642617" cy="984885"/>
          </a:xfrm>
          <a:prstGeom prst="rect">
            <a:avLst/>
          </a:prstGeom>
          <a:noFill/>
        </p:spPr>
        <p:txBody>
          <a:bodyPr wrap="square" lIns="228600" rIns="91440" rtlCol="0">
            <a:spAutoFit/>
          </a:bodyPr>
          <a:lstStyle/>
          <a:p>
            <a:pPr lvl="0"/>
            <a:r>
              <a:rPr lang="en-US" sz="2000" dirty="0">
                <a:solidFill>
                  <a:schemeClr val="bg1">
                    <a:lumMod val="95000"/>
                  </a:schemeClr>
                </a:solidFill>
                <a:latin typeface="Arial" panose="020B0604020202020204" pitchFamily="34" charset="0"/>
                <a:cs typeface="Arial" panose="020B0604020202020204" pitchFamily="34" charset="0"/>
              </a:rPr>
              <a:t>… into a centralized </a:t>
            </a:r>
            <a:br>
              <a:rPr lang="en-US" sz="2000" dirty="0">
                <a:solidFill>
                  <a:schemeClr val="bg1">
                    <a:lumMod val="95000"/>
                  </a:schemeClr>
                </a:solidFill>
                <a:latin typeface="Arial" panose="020B0604020202020204" pitchFamily="34" charset="0"/>
                <a:cs typeface="Arial" panose="020B0604020202020204" pitchFamily="34" charset="0"/>
              </a:rPr>
            </a:br>
            <a:r>
              <a:rPr lang="en-US" sz="2000" dirty="0">
                <a:solidFill>
                  <a:schemeClr val="bg1">
                    <a:lumMod val="95000"/>
                  </a:schemeClr>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“data lake”</a:t>
            </a:r>
          </a:p>
          <a:p>
            <a:endParaRPr lang="en-US" dirty="0"/>
          </a:p>
        </p:txBody>
      </p:sp>
      <p:sp>
        <p:nvSpPr>
          <p:cNvPr id="16" name="TextBox 15">
            <a:extLst>
              <a:ext uri="{FF2B5EF4-FFF2-40B4-BE49-F238E27FC236}">
                <a16:creationId xmlns:a16="http://schemas.microsoft.com/office/drawing/2014/main" id="{500FAC65-E9C3-0643-9770-76D7BC60552F}"/>
              </a:ext>
            </a:extLst>
          </p:cNvPr>
          <p:cNvSpPr txBox="1"/>
          <p:nvPr/>
        </p:nvSpPr>
        <p:spPr>
          <a:xfrm>
            <a:off x="9037669" y="1378463"/>
            <a:ext cx="2708371" cy="1554272"/>
          </a:xfrm>
          <a:prstGeom prst="rect">
            <a:avLst/>
          </a:prstGeom>
          <a:noFill/>
        </p:spPr>
        <p:txBody>
          <a:bodyPr wrap="square" lIns="228600" tIns="274320" rIns="228600" rtlCol="0">
            <a:spAutoFit/>
          </a:bodyPr>
          <a:lstStyle/>
          <a:p>
            <a:pPr lvl="0"/>
            <a:r>
              <a:rPr lang="en-US" sz="2000" dirty="0">
                <a:solidFill>
                  <a:schemeClr val="bg1"/>
                </a:solidFill>
                <a:latin typeface="Arial" panose="020B0604020202020204" pitchFamily="34" charset="0"/>
                <a:cs typeface="Arial" panose="020B0604020202020204" pitchFamily="34" charset="0"/>
              </a:rPr>
              <a:t>MANY OF THOSE LOGS COME FROM NETWORK DATA</a:t>
            </a:r>
          </a:p>
        </p:txBody>
      </p:sp>
      <p:sp>
        <p:nvSpPr>
          <p:cNvPr id="58" name="TextBox 57">
            <a:extLst>
              <a:ext uri="{FF2B5EF4-FFF2-40B4-BE49-F238E27FC236}">
                <a16:creationId xmlns:a16="http://schemas.microsoft.com/office/drawing/2014/main" id="{4F8EE9C1-9898-224D-B36E-BD606FF18A88}"/>
              </a:ext>
            </a:extLst>
          </p:cNvPr>
          <p:cNvSpPr txBox="1"/>
          <p:nvPr/>
        </p:nvSpPr>
        <p:spPr>
          <a:xfrm>
            <a:off x="9037669" y="3524134"/>
            <a:ext cx="2696429" cy="1292662"/>
          </a:xfrm>
          <a:prstGeom prst="rect">
            <a:avLst/>
          </a:prstGeom>
          <a:noFill/>
        </p:spPr>
        <p:txBody>
          <a:bodyPr wrap="square" lIns="228600" rIns="91440" rtlCol="0">
            <a:spAutoFit/>
          </a:bodyPr>
          <a:lstStyle/>
          <a:p>
            <a:r>
              <a:rPr lang="en-US" sz="2000" dirty="0">
                <a:solidFill>
                  <a:schemeClr val="bg1"/>
                </a:solidFill>
                <a:latin typeface="Arial" panose="020B0604020202020204" pitchFamily="34" charset="0"/>
                <a:cs typeface="Arial" panose="020B0604020202020204" pitchFamily="34" charset="0"/>
              </a:rPr>
              <a:t>⇒ How should we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gather &amp; process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them?</a:t>
            </a:r>
          </a:p>
          <a:p>
            <a:endParaRPr lang="en-US" dirty="0"/>
          </a:p>
        </p:txBody>
      </p:sp>
      <p:grpSp>
        <p:nvGrpSpPr>
          <p:cNvPr id="71" name="Group 70">
            <a:extLst>
              <a:ext uri="{FF2B5EF4-FFF2-40B4-BE49-F238E27FC236}">
                <a16:creationId xmlns:a16="http://schemas.microsoft.com/office/drawing/2014/main" id="{5123C8A1-1D4B-D84A-9946-2511812B018C}"/>
              </a:ext>
            </a:extLst>
          </p:cNvPr>
          <p:cNvGrpSpPr/>
          <p:nvPr/>
        </p:nvGrpSpPr>
        <p:grpSpPr>
          <a:xfrm>
            <a:off x="5357078" y="5609942"/>
            <a:ext cx="492760" cy="189036"/>
            <a:chOff x="6941230" y="2334373"/>
            <a:chExt cx="492760" cy="189036"/>
          </a:xfrm>
        </p:grpSpPr>
        <p:sp>
          <p:nvSpPr>
            <p:cNvPr id="72" name="Chevron 71">
              <a:extLst>
                <a:ext uri="{FF2B5EF4-FFF2-40B4-BE49-F238E27FC236}">
                  <a16:creationId xmlns:a16="http://schemas.microsoft.com/office/drawing/2014/main" id="{3976ADD2-C1E8-314C-AE44-0B9D5F1E45AB}"/>
                </a:ext>
              </a:extLst>
            </p:cNvPr>
            <p:cNvSpPr>
              <a:spLocks noChangeAspect="1"/>
            </p:cNvSpPr>
            <p:nvPr/>
          </p:nvSpPr>
          <p:spPr>
            <a:xfrm>
              <a:off x="7296830" y="2334373"/>
              <a:ext cx="137160" cy="189036"/>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Chevron 72">
              <a:extLst>
                <a:ext uri="{FF2B5EF4-FFF2-40B4-BE49-F238E27FC236}">
                  <a16:creationId xmlns:a16="http://schemas.microsoft.com/office/drawing/2014/main" id="{515FE56C-81B1-D847-909D-A5A636A25896}"/>
                </a:ext>
              </a:extLst>
            </p:cNvPr>
            <p:cNvSpPr>
              <a:spLocks noChangeAspect="1"/>
            </p:cNvSpPr>
            <p:nvPr/>
          </p:nvSpPr>
          <p:spPr>
            <a:xfrm>
              <a:off x="7113950" y="2334373"/>
              <a:ext cx="137160" cy="189036"/>
            </a:xfrm>
            <a:prstGeom prst="chevron">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Chevron 73">
              <a:extLst>
                <a:ext uri="{FF2B5EF4-FFF2-40B4-BE49-F238E27FC236}">
                  <a16:creationId xmlns:a16="http://schemas.microsoft.com/office/drawing/2014/main" id="{CA2D3868-ED80-344C-9DBB-17DF9C611913}"/>
                </a:ext>
              </a:extLst>
            </p:cNvPr>
            <p:cNvSpPr>
              <a:spLocks noChangeAspect="1"/>
            </p:cNvSpPr>
            <p:nvPr/>
          </p:nvSpPr>
          <p:spPr>
            <a:xfrm>
              <a:off x="6941230" y="2334373"/>
              <a:ext cx="137160" cy="189036"/>
            </a:xfrm>
            <a:prstGeom prst="chevron">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240EA69B-0503-9D45-9AA8-7825A39F4B44}"/>
              </a:ext>
            </a:extLst>
          </p:cNvPr>
          <p:cNvSpPr txBox="1"/>
          <p:nvPr/>
        </p:nvSpPr>
        <p:spPr>
          <a:xfrm>
            <a:off x="6236404" y="1378463"/>
            <a:ext cx="2774746" cy="1246495"/>
          </a:xfrm>
          <a:prstGeom prst="rect">
            <a:avLst/>
          </a:prstGeom>
          <a:noFill/>
        </p:spPr>
        <p:txBody>
          <a:bodyPr wrap="square" lIns="228600" tIns="274320" rIns="228600" rtlCol="0">
            <a:spAutoFit/>
          </a:bodyPr>
          <a:lstStyle/>
          <a:p>
            <a:pPr lvl="0"/>
            <a:r>
              <a:rPr lang="en-US" sz="2000" dirty="0">
                <a:solidFill>
                  <a:schemeClr val="bg1"/>
                </a:solidFill>
                <a:latin typeface="Arial" panose="020B0604020202020204" pitchFamily="34" charset="0"/>
                <a:cs typeface="Arial" panose="020B0604020202020204" pitchFamily="34" charset="0"/>
              </a:rPr>
              <a:t>AUTOMATED </a:t>
            </a:r>
            <a:r>
              <a:rPr lang="en-US" sz="2000" b="1" dirty="0">
                <a:solidFill>
                  <a:schemeClr val="bg1"/>
                </a:solidFill>
                <a:latin typeface="Arial" panose="020B0604020202020204" pitchFamily="34" charset="0"/>
                <a:cs typeface="Arial" panose="020B0604020202020204" pitchFamily="34" charset="0"/>
              </a:rPr>
              <a:t>ANALYTICS</a:t>
            </a:r>
            <a:r>
              <a:rPr lang="en-US" sz="2000" dirty="0">
                <a:solidFill>
                  <a:schemeClr val="bg1"/>
                </a:solidFill>
                <a:latin typeface="Arial" panose="020B0604020202020204" pitchFamily="34" charset="0"/>
                <a:cs typeface="Arial" panose="020B0604020202020204" pitchFamily="34" charset="0"/>
              </a:rPr>
              <a:t> PROVIDE ALERTS</a:t>
            </a:r>
          </a:p>
        </p:txBody>
      </p:sp>
      <p:pic>
        <p:nvPicPr>
          <p:cNvPr id="21" name="Picture 20">
            <a:extLst>
              <a:ext uri="{FF2B5EF4-FFF2-40B4-BE49-F238E27FC236}">
                <a16:creationId xmlns:a16="http://schemas.microsoft.com/office/drawing/2014/main" id="{3574A0F1-C756-B041-9B89-82E8A8D0AD7B}"/>
              </a:ext>
            </a:extLst>
          </p:cNvPr>
          <p:cNvPicPr>
            <a:picLocks noChangeAspect="1"/>
          </p:cNvPicPr>
          <p:nvPr/>
        </p:nvPicPr>
        <p:blipFill>
          <a:blip r:embed="rId3"/>
          <a:stretch>
            <a:fillRect/>
          </a:stretch>
        </p:blipFill>
        <p:spPr>
          <a:xfrm>
            <a:off x="6783714" y="4816796"/>
            <a:ext cx="865127" cy="258987"/>
          </a:xfrm>
          <a:prstGeom prst="rect">
            <a:avLst/>
          </a:prstGeom>
        </p:spPr>
      </p:pic>
      <p:sp>
        <p:nvSpPr>
          <p:cNvPr id="84" name="TextBox 83">
            <a:extLst>
              <a:ext uri="{FF2B5EF4-FFF2-40B4-BE49-F238E27FC236}">
                <a16:creationId xmlns:a16="http://schemas.microsoft.com/office/drawing/2014/main" id="{6F47F4AC-02F4-CC43-A597-F454020B39E8}"/>
              </a:ext>
            </a:extLst>
          </p:cNvPr>
          <p:cNvSpPr txBox="1"/>
          <p:nvPr/>
        </p:nvSpPr>
        <p:spPr>
          <a:xfrm>
            <a:off x="6224462" y="3541976"/>
            <a:ext cx="2798629" cy="1292662"/>
          </a:xfrm>
          <a:prstGeom prst="rect">
            <a:avLst/>
          </a:prstGeom>
          <a:noFill/>
        </p:spPr>
        <p:txBody>
          <a:bodyPr wrap="square" lIns="228600" rIns="91440" rtlCol="0">
            <a:spAutoFit/>
          </a:bodyPr>
          <a:lstStyle/>
          <a:p>
            <a:r>
              <a:rPr lang="en-US" sz="2000" dirty="0">
                <a:solidFill>
                  <a:schemeClr val="bg1"/>
                </a:solidFill>
                <a:latin typeface="Arial" panose="020B0604020202020204" pitchFamily="34" charset="0"/>
                <a:cs typeface="Arial" panose="020B0604020202020204" pitchFamily="34" charset="0"/>
              </a:rPr>
              <a:t>⇒ Analyst explores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alerts using UI /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database queries</a:t>
            </a:r>
          </a:p>
          <a:p>
            <a:endParaRPr lang="en-US" dirty="0"/>
          </a:p>
        </p:txBody>
      </p:sp>
      <p:grpSp>
        <p:nvGrpSpPr>
          <p:cNvPr id="67" name="Group 66">
            <a:extLst>
              <a:ext uri="{FF2B5EF4-FFF2-40B4-BE49-F238E27FC236}">
                <a16:creationId xmlns:a16="http://schemas.microsoft.com/office/drawing/2014/main" id="{C757A342-60D9-FF44-8B48-49BF728A819F}"/>
              </a:ext>
            </a:extLst>
          </p:cNvPr>
          <p:cNvGrpSpPr/>
          <p:nvPr/>
        </p:nvGrpSpPr>
        <p:grpSpPr>
          <a:xfrm>
            <a:off x="2448415" y="5609942"/>
            <a:ext cx="492760" cy="189036"/>
            <a:chOff x="6941230" y="2334373"/>
            <a:chExt cx="492760" cy="189036"/>
          </a:xfrm>
        </p:grpSpPr>
        <p:sp>
          <p:nvSpPr>
            <p:cNvPr id="68" name="Chevron 67">
              <a:extLst>
                <a:ext uri="{FF2B5EF4-FFF2-40B4-BE49-F238E27FC236}">
                  <a16:creationId xmlns:a16="http://schemas.microsoft.com/office/drawing/2014/main" id="{A3E76FAF-8805-094E-9F72-E1588F5BCB7E}"/>
                </a:ext>
              </a:extLst>
            </p:cNvPr>
            <p:cNvSpPr>
              <a:spLocks noChangeAspect="1"/>
            </p:cNvSpPr>
            <p:nvPr/>
          </p:nvSpPr>
          <p:spPr>
            <a:xfrm>
              <a:off x="7296830" y="2334373"/>
              <a:ext cx="137160" cy="189036"/>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Chevron 68">
              <a:extLst>
                <a:ext uri="{FF2B5EF4-FFF2-40B4-BE49-F238E27FC236}">
                  <a16:creationId xmlns:a16="http://schemas.microsoft.com/office/drawing/2014/main" id="{904935C5-5D1B-A749-B4CB-834836CE33C4}"/>
                </a:ext>
              </a:extLst>
            </p:cNvPr>
            <p:cNvSpPr>
              <a:spLocks noChangeAspect="1"/>
            </p:cNvSpPr>
            <p:nvPr/>
          </p:nvSpPr>
          <p:spPr>
            <a:xfrm>
              <a:off x="7113950" y="2334373"/>
              <a:ext cx="137160" cy="189036"/>
            </a:xfrm>
            <a:prstGeom prst="chevron">
              <a:avLst/>
            </a:prstGeom>
            <a:solidFill>
              <a:srgbClr val="FF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Chevron 69">
              <a:extLst>
                <a:ext uri="{FF2B5EF4-FFF2-40B4-BE49-F238E27FC236}">
                  <a16:creationId xmlns:a16="http://schemas.microsoft.com/office/drawing/2014/main" id="{DA3BD252-C274-054F-9CEE-239830099977}"/>
                </a:ext>
              </a:extLst>
            </p:cNvPr>
            <p:cNvSpPr>
              <a:spLocks noChangeAspect="1"/>
            </p:cNvSpPr>
            <p:nvPr/>
          </p:nvSpPr>
          <p:spPr>
            <a:xfrm>
              <a:off x="6941230" y="2334373"/>
              <a:ext cx="137160" cy="189036"/>
            </a:xfrm>
            <a:prstGeom prst="chevron">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7" name="Rectangle 106">
            <a:extLst>
              <a:ext uri="{FF2B5EF4-FFF2-40B4-BE49-F238E27FC236}">
                <a16:creationId xmlns:a16="http://schemas.microsoft.com/office/drawing/2014/main" id="{140D4B35-FAAA-B24B-A0D6-3002AE32CF3C}"/>
              </a:ext>
            </a:extLst>
          </p:cNvPr>
          <p:cNvSpPr/>
          <p:nvPr/>
        </p:nvSpPr>
        <p:spPr>
          <a:xfrm>
            <a:off x="457196" y="1406845"/>
            <a:ext cx="11274552" cy="4729729"/>
          </a:xfrm>
          <a:prstGeom prst="rect">
            <a:avLst/>
          </a:prstGeom>
          <a:noFill/>
          <a:ln w="63500">
            <a:gradFill>
              <a:gsLst>
                <a:gs pos="0">
                  <a:schemeClr val="accent1">
                    <a:lumMod val="0"/>
                    <a:lumOff val="100000"/>
                  </a:schemeClr>
                </a:gs>
                <a:gs pos="100000">
                  <a:schemeClr val="bg1">
                    <a:lumMod val="85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3" name="Rectangle 2">
            <a:extLst>
              <a:ext uri="{FF2B5EF4-FFF2-40B4-BE49-F238E27FC236}">
                <a16:creationId xmlns:a16="http://schemas.microsoft.com/office/drawing/2014/main" id="{52530F3C-E73E-BE4B-90E3-24AA3AF5F8A3}"/>
              </a:ext>
            </a:extLst>
          </p:cNvPr>
          <p:cNvSpPr/>
          <p:nvPr/>
        </p:nvSpPr>
        <p:spPr>
          <a:xfrm>
            <a:off x="472962" y="1438377"/>
            <a:ext cx="8580473" cy="4672961"/>
          </a:xfrm>
          <a:prstGeom prst="rect">
            <a:avLst/>
          </a:prstGeom>
          <a:solidFill>
            <a:schemeClr val="bg1">
              <a:lumMod val="8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95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8" grpId="0" animBg="1"/>
      <p:bldP spid="9" grpId="0" animBg="1"/>
      <p:bldP spid="10" grpId="0" animBg="1"/>
      <p:bldP spid="13" grpId="0"/>
      <p:bldP spid="14" grpId="0"/>
      <p:bldP spid="56" grpId="0"/>
      <p:bldP spid="16" grpId="0"/>
      <p:bldP spid="58" grpId="0"/>
      <p:bldP spid="15" grpId="0"/>
      <p:bldP spid="84"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BBBFC-F1AD-D041-A55F-4D98A0AAB18C}"/>
              </a:ext>
            </a:extLst>
          </p:cNvPr>
          <p:cNvSpPr>
            <a:spLocks noGrp="1"/>
          </p:cNvSpPr>
          <p:nvPr>
            <p:ph type="title"/>
          </p:nvPr>
        </p:nvSpPr>
        <p:spPr/>
        <p:txBody>
          <a:bodyPr>
            <a:normAutofit/>
          </a:bodyPr>
          <a:lstStyle/>
          <a:p>
            <a:pPr marR="0" rtl="0"/>
            <a:r>
              <a:rPr lang="en-US" b="0" dirty="0"/>
              <a:t>THE </a:t>
            </a:r>
            <a:r>
              <a:rPr lang="en-US" dirty="0"/>
              <a:t>PENDULUM</a:t>
            </a:r>
            <a:r>
              <a:rPr lang="en-US" b="0" dirty="0"/>
              <a:t> OF SYSTEMS DESIGN</a:t>
            </a:r>
          </a:p>
        </p:txBody>
      </p:sp>
      <p:sp>
        <p:nvSpPr>
          <p:cNvPr id="4" name="Rectangle 3">
            <a:extLst>
              <a:ext uri="{FF2B5EF4-FFF2-40B4-BE49-F238E27FC236}">
                <a16:creationId xmlns:a16="http://schemas.microsoft.com/office/drawing/2014/main" id="{86D4F02C-7D2A-3E4B-8ABC-96ADC325106B}"/>
              </a:ext>
            </a:extLst>
          </p:cNvPr>
          <p:cNvSpPr/>
          <p:nvPr/>
        </p:nvSpPr>
        <p:spPr>
          <a:xfrm>
            <a:off x="8134595" y="1406851"/>
            <a:ext cx="3602736" cy="4281255"/>
          </a:xfrm>
          <a:prstGeom prst="rect">
            <a:avLst/>
          </a:prstGeom>
          <a:noFill/>
          <a:ln w="63500">
            <a:gradFill>
              <a:gsLst>
                <a:gs pos="0">
                  <a:srgbClr val="00B0F0"/>
                </a:gs>
                <a:gs pos="99000">
                  <a:srgbClr val="00B0F0">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5" name="Title 1">
            <a:extLst>
              <a:ext uri="{FF2B5EF4-FFF2-40B4-BE49-F238E27FC236}">
                <a16:creationId xmlns:a16="http://schemas.microsoft.com/office/drawing/2014/main" id="{E767B9D2-A0D9-D84C-84DB-A7CFDC2DEF63}"/>
              </a:ext>
            </a:extLst>
          </p:cNvPr>
          <p:cNvSpPr txBox="1">
            <a:spLocks/>
          </p:cNvSpPr>
          <p:nvPr/>
        </p:nvSpPr>
        <p:spPr>
          <a:xfrm>
            <a:off x="8140534" y="1378463"/>
            <a:ext cx="3602734" cy="795647"/>
          </a:xfrm>
          <a:prstGeom prst="rect">
            <a:avLst/>
          </a:prstGeom>
        </p:spPr>
        <p:txBody>
          <a:bodyPr lIns="228600" tIns="274320" rIns="18288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2000" dirty="0"/>
              <a:t>AS THESE CHANGE</a:t>
            </a:r>
            <a:br>
              <a:rPr lang="en-US" sz="2000" dirty="0"/>
            </a:br>
            <a:r>
              <a:rPr lang="en-US" sz="2000" dirty="0"/>
              <a:t>IN RELATIVE TERMS,</a:t>
            </a:r>
            <a:br>
              <a:rPr lang="en-US" sz="2000" dirty="0"/>
            </a:br>
            <a:r>
              <a:rPr lang="en-US" sz="2000" dirty="0"/>
              <a:t>SO DO ARCHITECTURES</a:t>
            </a:r>
            <a:endParaRPr lang="en-US" sz="2000" b="1" dirty="0"/>
          </a:p>
        </p:txBody>
      </p:sp>
      <p:sp>
        <p:nvSpPr>
          <p:cNvPr id="7" name="TextBox 6">
            <a:extLst>
              <a:ext uri="{FF2B5EF4-FFF2-40B4-BE49-F238E27FC236}">
                <a16:creationId xmlns:a16="http://schemas.microsoft.com/office/drawing/2014/main" id="{552E209E-D5AA-D946-B149-4EDDF18B6266}"/>
              </a:ext>
            </a:extLst>
          </p:cNvPr>
          <p:cNvSpPr txBox="1"/>
          <p:nvPr/>
        </p:nvSpPr>
        <p:spPr>
          <a:xfrm>
            <a:off x="8140532" y="2712941"/>
            <a:ext cx="3602738" cy="2862322"/>
          </a:xfrm>
          <a:prstGeom prst="rect">
            <a:avLst/>
          </a:prstGeom>
          <a:noFill/>
        </p:spPr>
        <p:txBody>
          <a:bodyPr wrap="square" lIns="228600" rIns="91440"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e.g. </a:t>
            </a:r>
            <a:r>
              <a:rPr lang="en-US" sz="1600" b="1" dirty="0">
                <a:solidFill>
                  <a:schemeClr val="bg1">
                    <a:lumMod val="50000"/>
                  </a:schemeClr>
                </a:solidFill>
                <a:latin typeface="Arial" panose="020B0604020202020204" pitchFamily="34" charset="0"/>
                <a:cs typeface="Arial" panose="020B0604020202020204" pitchFamily="34" charset="0"/>
              </a:rPr>
              <a:t>mobile handsets</a:t>
            </a:r>
            <a:br>
              <a:rPr lang="en-US" sz="1600" dirty="0">
                <a:solidFill>
                  <a:schemeClr val="bg1">
                    <a:lumMod val="50000"/>
                  </a:schemeClr>
                </a:solidFill>
                <a:latin typeface="Arial" panose="020B0604020202020204" pitchFamily="34" charset="0"/>
                <a:cs typeface="Arial" panose="020B0604020202020204" pitchFamily="34" charset="0"/>
              </a:rPr>
            </a:br>
            <a:r>
              <a:rPr lang="en-US" sz="1600" dirty="0">
                <a:solidFill>
                  <a:schemeClr val="bg1">
                    <a:lumMod val="50000"/>
                  </a:schemeClr>
                </a:solidFill>
                <a:latin typeface="Arial" panose="020B0604020202020204" pitchFamily="34" charset="0"/>
                <a:cs typeface="Arial" panose="020B0604020202020204" pitchFamily="34" charset="0"/>
              </a:rPr>
              <a:t>expensive local computation, expensive communication ⇒</a:t>
            </a:r>
          </a:p>
          <a:p>
            <a:r>
              <a:rPr lang="en-US" sz="1600" dirty="0">
                <a:solidFill>
                  <a:schemeClr val="bg1">
                    <a:lumMod val="50000"/>
                  </a:schemeClr>
                </a:solidFill>
                <a:latin typeface="Arial" panose="020B0604020202020204" pitchFamily="34" charset="0"/>
                <a:cs typeface="Arial" panose="020B0604020202020204" pitchFamily="34" charset="0"/>
              </a:rPr>
              <a:t>communication becomes cheaper</a:t>
            </a:r>
            <a:br>
              <a:rPr lang="en-US" sz="1600" dirty="0">
                <a:solidFill>
                  <a:schemeClr val="bg1">
                    <a:lumMod val="50000"/>
                  </a:schemeClr>
                </a:solidFill>
                <a:latin typeface="Arial" panose="020B0604020202020204" pitchFamily="34" charset="0"/>
                <a:cs typeface="Arial" panose="020B0604020202020204" pitchFamily="34" charset="0"/>
              </a:rPr>
            </a:br>
            <a:r>
              <a:rPr lang="en-US" sz="1600" dirty="0">
                <a:solidFill>
                  <a:schemeClr val="bg1">
                    <a:lumMod val="50000"/>
                  </a:schemeClr>
                </a:solidFill>
                <a:latin typeface="Arial" panose="020B0604020202020204" pitchFamily="34" charset="0"/>
                <a:cs typeface="Arial" panose="020B0604020202020204" pitchFamily="34" charset="0"/>
              </a:rPr>
              <a:t>⇒ transformative for app design</a:t>
            </a:r>
          </a:p>
          <a:p>
            <a:endParaRPr lang="en-US" i="1" dirty="0"/>
          </a:p>
          <a:p>
            <a:r>
              <a:rPr lang="en-US" sz="1600" dirty="0">
                <a:solidFill>
                  <a:schemeClr val="bg1">
                    <a:lumMod val="50000"/>
                  </a:schemeClr>
                </a:solidFill>
                <a:latin typeface="Arial" panose="020B0604020202020204" pitchFamily="34" charset="0"/>
                <a:cs typeface="Arial" panose="020B0604020202020204" pitchFamily="34" charset="0"/>
              </a:rPr>
              <a:t>e.g. </a:t>
            </a:r>
            <a:r>
              <a:rPr lang="en-US" sz="1600" b="1" dirty="0">
                <a:solidFill>
                  <a:schemeClr val="bg1">
                    <a:lumMod val="50000"/>
                  </a:schemeClr>
                </a:solidFill>
                <a:latin typeface="Arial" panose="020B0604020202020204" pitchFamily="34" charset="0"/>
                <a:cs typeface="Arial" panose="020B0604020202020204" pitchFamily="34" charset="0"/>
              </a:rPr>
              <a:t>cloud</a:t>
            </a:r>
          </a:p>
          <a:p>
            <a:r>
              <a:rPr lang="en-US" sz="1600" dirty="0">
                <a:solidFill>
                  <a:schemeClr val="bg1">
                    <a:lumMod val="50000"/>
                  </a:schemeClr>
                </a:solidFill>
                <a:latin typeface="Arial" panose="020B0604020202020204" pitchFamily="34" charset="0"/>
                <a:cs typeface="Arial" panose="020B0604020202020204" pitchFamily="34" charset="0"/>
              </a:rPr>
              <a:t>IF have sufficient bandwidth</a:t>
            </a:r>
            <a:br>
              <a:rPr lang="en-US" sz="1600" dirty="0">
                <a:solidFill>
                  <a:schemeClr val="bg1">
                    <a:lumMod val="50000"/>
                  </a:schemeClr>
                </a:solidFill>
                <a:latin typeface="Arial" panose="020B0604020202020204" pitchFamily="34" charset="0"/>
                <a:cs typeface="Arial" panose="020B0604020202020204" pitchFamily="34" charset="0"/>
              </a:rPr>
            </a:br>
            <a:r>
              <a:rPr lang="en-US" sz="1600" dirty="0">
                <a:solidFill>
                  <a:schemeClr val="bg1">
                    <a:lumMod val="50000"/>
                  </a:schemeClr>
                </a:solidFill>
                <a:latin typeface="Arial" panose="020B0604020202020204" pitchFamily="34" charset="0"/>
                <a:cs typeface="Arial" panose="020B0604020202020204" pitchFamily="34" charset="0"/>
              </a:rPr>
              <a:t>⇒ can leverage cheap remote </a:t>
            </a:r>
            <a:br>
              <a:rPr lang="en-US" sz="1600" dirty="0">
                <a:solidFill>
                  <a:schemeClr val="bg1">
                    <a:lumMod val="50000"/>
                  </a:schemeClr>
                </a:solidFill>
                <a:latin typeface="Arial" panose="020B0604020202020204" pitchFamily="34" charset="0"/>
                <a:cs typeface="Arial" panose="020B0604020202020204" pitchFamily="34" charset="0"/>
              </a:rPr>
            </a:br>
            <a:r>
              <a:rPr lang="en-US" sz="1600" dirty="0">
                <a:solidFill>
                  <a:schemeClr val="bg1">
                    <a:lumMod val="50000"/>
                  </a:schemeClr>
                </a:solidFill>
                <a:latin typeface="Arial" panose="020B0604020202020204" pitchFamily="34" charset="0"/>
                <a:cs typeface="Arial" panose="020B0604020202020204" pitchFamily="34" charset="0"/>
              </a:rPr>
              <a:t>    computation</a:t>
            </a:r>
          </a:p>
          <a:p>
            <a:endParaRPr lang="en-US" dirty="0"/>
          </a:p>
        </p:txBody>
      </p:sp>
      <p:sp>
        <p:nvSpPr>
          <p:cNvPr id="8" name="TextBox 7">
            <a:extLst>
              <a:ext uri="{FF2B5EF4-FFF2-40B4-BE49-F238E27FC236}">
                <a16:creationId xmlns:a16="http://schemas.microsoft.com/office/drawing/2014/main" id="{8D477F56-ABEE-1244-BC76-B9F63DDD7742}"/>
              </a:ext>
            </a:extLst>
          </p:cNvPr>
          <p:cNvSpPr txBox="1"/>
          <p:nvPr/>
        </p:nvSpPr>
        <p:spPr>
          <a:xfrm>
            <a:off x="591671" y="5468650"/>
            <a:ext cx="11145660" cy="86177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HOWEVER: </a:t>
            </a:r>
          </a:p>
          <a:p>
            <a:r>
              <a:rPr lang="en-US" sz="1600" dirty="0">
                <a:solidFill>
                  <a:schemeClr val="bg1">
                    <a:lumMod val="50000"/>
                  </a:schemeClr>
                </a:solidFill>
                <a:latin typeface="Arial" panose="020B0604020202020204" pitchFamily="34" charset="0"/>
                <a:cs typeface="Arial" panose="020B0604020202020204" pitchFamily="34" charset="0"/>
              </a:rPr>
              <a:t>When analyzing </a:t>
            </a:r>
            <a:r>
              <a:rPr lang="en-US" sz="1600" i="1" dirty="0">
                <a:solidFill>
                  <a:schemeClr val="bg1">
                    <a:lumMod val="50000"/>
                  </a:schemeClr>
                </a:solidFill>
                <a:latin typeface="Arial" panose="020B0604020202020204" pitchFamily="34" charset="0"/>
                <a:cs typeface="Arial" panose="020B0604020202020204" pitchFamily="34" charset="0"/>
              </a:rPr>
              <a:t>communication itself</a:t>
            </a:r>
            <a:r>
              <a:rPr lang="en-US" sz="1600" dirty="0">
                <a:solidFill>
                  <a:schemeClr val="bg1">
                    <a:lumMod val="50000"/>
                  </a:schemeClr>
                </a:solidFill>
                <a:latin typeface="Arial" panose="020B0604020202020204" pitchFamily="34" charset="0"/>
                <a:cs typeface="Arial" panose="020B0604020202020204" pitchFamily="34" charset="0"/>
              </a:rPr>
              <a:t>, sending a complete copy of it elsewhere is </a:t>
            </a:r>
            <a:r>
              <a:rPr lang="en-US" sz="1600" i="1" dirty="0">
                <a:solidFill>
                  <a:schemeClr val="bg1">
                    <a:lumMod val="50000"/>
                  </a:schemeClr>
                </a:solidFill>
                <a:latin typeface="Arial" panose="020B0604020202020204" pitchFamily="34" charset="0"/>
                <a:cs typeface="Arial" panose="020B0604020202020204" pitchFamily="34" charset="0"/>
              </a:rPr>
              <a:t>fundamentally</a:t>
            </a:r>
            <a:r>
              <a:rPr lang="en-US" sz="1600" dirty="0">
                <a:solidFill>
                  <a:schemeClr val="bg1">
                    <a:lumMod val="50000"/>
                  </a:schemeClr>
                </a:solidFill>
                <a:latin typeface="Arial" panose="020B0604020202020204" pitchFamily="34" charset="0"/>
                <a:cs typeface="Arial" panose="020B0604020202020204" pitchFamily="34" charset="0"/>
              </a:rPr>
              <a:t> going to be </a:t>
            </a:r>
            <a:r>
              <a:rPr lang="en-US" sz="1600" dirty="0">
                <a:solidFill>
                  <a:srgbClr val="C00000"/>
                </a:solidFill>
                <a:latin typeface="Arial" panose="020B0604020202020204" pitchFamily="34" charset="0"/>
                <a:cs typeface="Arial" panose="020B0604020202020204" pitchFamily="34" charset="0"/>
              </a:rPr>
              <a:t>expensive</a:t>
            </a:r>
          </a:p>
          <a:p>
            <a:endParaRPr lang="en-US" dirty="0"/>
          </a:p>
        </p:txBody>
      </p:sp>
      <p:grpSp>
        <p:nvGrpSpPr>
          <p:cNvPr id="37" name="Group 36">
            <a:extLst>
              <a:ext uri="{FF2B5EF4-FFF2-40B4-BE49-F238E27FC236}">
                <a16:creationId xmlns:a16="http://schemas.microsoft.com/office/drawing/2014/main" id="{433A47B1-FD34-1340-B776-FE4781874C18}"/>
              </a:ext>
            </a:extLst>
          </p:cNvPr>
          <p:cNvGrpSpPr/>
          <p:nvPr/>
        </p:nvGrpSpPr>
        <p:grpSpPr>
          <a:xfrm>
            <a:off x="1898592" y="1510529"/>
            <a:ext cx="4265909" cy="2426133"/>
            <a:chOff x="1438103" y="1204573"/>
            <a:chExt cx="5869641" cy="3338217"/>
          </a:xfrm>
        </p:grpSpPr>
        <p:grpSp>
          <p:nvGrpSpPr>
            <p:cNvPr id="16" name="Group 15">
              <a:extLst>
                <a:ext uri="{FF2B5EF4-FFF2-40B4-BE49-F238E27FC236}">
                  <a16:creationId xmlns:a16="http://schemas.microsoft.com/office/drawing/2014/main" id="{59B0AC3E-C7D1-2041-907C-E27FCC844FD9}"/>
                </a:ext>
              </a:extLst>
            </p:cNvPr>
            <p:cNvGrpSpPr/>
            <p:nvPr/>
          </p:nvGrpSpPr>
          <p:grpSpPr>
            <a:xfrm>
              <a:off x="3944530" y="1262481"/>
              <a:ext cx="816280" cy="3280309"/>
              <a:chOff x="3952025" y="1277471"/>
              <a:chExt cx="816280" cy="3280309"/>
            </a:xfrm>
          </p:grpSpPr>
          <p:cxnSp>
            <p:nvCxnSpPr>
              <p:cNvPr id="15" name="Straight Connector 14">
                <a:extLst>
                  <a:ext uri="{FF2B5EF4-FFF2-40B4-BE49-F238E27FC236}">
                    <a16:creationId xmlns:a16="http://schemas.microsoft.com/office/drawing/2014/main" id="{8E33A581-0F43-7A4E-8223-62D3A3F7A2BA}"/>
                  </a:ext>
                </a:extLst>
              </p:cNvPr>
              <p:cNvCxnSpPr/>
              <p:nvPr/>
            </p:nvCxnSpPr>
            <p:spPr>
              <a:xfrm flipV="1">
                <a:off x="4360165" y="1277471"/>
                <a:ext cx="0" cy="1869141"/>
              </a:xfrm>
              <a:prstGeom prst="line">
                <a:avLst/>
              </a:prstGeom>
              <a:ln w="28575">
                <a:gradFill>
                  <a:gsLst>
                    <a:gs pos="0">
                      <a:schemeClr val="accent1">
                        <a:lumMod val="5000"/>
                        <a:lumOff val="95000"/>
                      </a:schemeClr>
                    </a:gs>
                    <a:gs pos="100000">
                      <a:schemeClr val="tx2"/>
                    </a:gs>
                  </a:gsLst>
                  <a:lin ang="12600000" scaled="0"/>
                </a:gra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B203F1-EA46-5D42-8BB7-1F1A82219A05}"/>
                  </a:ext>
                </a:extLst>
              </p:cNvPr>
              <p:cNvPicPr>
                <a:picLocks noChangeAspect="1"/>
              </p:cNvPicPr>
              <p:nvPr/>
            </p:nvPicPr>
            <p:blipFill>
              <a:blip r:embed="rId2"/>
              <a:stretch>
                <a:fillRect/>
              </a:stretch>
            </p:blipFill>
            <p:spPr>
              <a:xfrm>
                <a:off x="3952025" y="2865995"/>
                <a:ext cx="816280" cy="1691785"/>
              </a:xfrm>
              <a:prstGeom prst="rect">
                <a:avLst/>
              </a:prstGeom>
            </p:spPr>
          </p:pic>
        </p:grpSp>
        <p:grpSp>
          <p:nvGrpSpPr>
            <p:cNvPr id="21" name="Group 20">
              <a:extLst>
                <a:ext uri="{FF2B5EF4-FFF2-40B4-BE49-F238E27FC236}">
                  <a16:creationId xmlns:a16="http://schemas.microsoft.com/office/drawing/2014/main" id="{D8EB8630-015C-EE4A-860A-5EB3D761D079}"/>
                </a:ext>
              </a:extLst>
            </p:cNvPr>
            <p:cNvGrpSpPr/>
            <p:nvPr/>
          </p:nvGrpSpPr>
          <p:grpSpPr>
            <a:xfrm rot="20000303">
              <a:off x="4680100" y="1204573"/>
              <a:ext cx="859134" cy="3154122"/>
              <a:chOff x="3930598" y="1403658"/>
              <a:chExt cx="859134" cy="3154122"/>
            </a:xfrm>
          </p:grpSpPr>
          <p:cxnSp>
            <p:nvCxnSpPr>
              <p:cNvPr id="22" name="Straight Connector 21">
                <a:extLst>
                  <a:ext uri="{FF2B5EF4-FFF2-40B4-BE49-F238E27FC236}">
                    <a16:creationId xmlns:a16="http://schemas.microsoft.com/office/drawing/2014/main" id="{44777C9D-2BC7-D84F-AB73-C1B15BE7B069}"/>
                  </a:ext>
                </a:extLst>
              </p:cNvPr>
              <p:cNvCxnSpPr>
                <a:cxnSpLocks/>
                <a:stCxn id="23" idx="0"/>
              </p:cNvCxnSpPr>
              <p:nvPr/>
            </p:nvCxnSpPr>
            <p:spPr>
              <a:xfrm rot="19635557" flipV="1">
                <a:off x="3930598" y="1403658"/>
                <a:ext cx="859134" cy="1336150"/>
              </a:xfrm>
              <a:prstGeom prst="line">
                <a:avLst/>
              </a:prstGeom>
              <a:ln w="28575">
                <a:gradFill>
                  <a:gsLst>
                    <a:gs pos="0">
                      <a:schemeClr val="accent1">
                        <a:lumMod val="5000"/>
                        <a:lumOff val="95000"/>
                      </a:schemeClr>
                    </a:gs>
                    <a:gs pos="100000">
                      <a:schemeClr val="tx2"/>
                    </a:gs>
                  </a:gsLst>
                  <a:lin ang="11400000" scaled="0"/>
                </a:gra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4AB7349-87B4-094A-8A02-92348448ABC6}"/>
                  </a:ext>
                </a:extLst>
              </p:cNvPr>
              <p:cNvPicPr>
                <a:picLocks noChangeAspect="1"/>
              </p:cNvPicPr>
              <p:nvPr/>
            </p:nvPicPr>
            <p:blipFill>
              <a:blip r:embed="rId2">
                <a:alphaModFix amt="40000"/>
              </a:blip>
              <a:stretch>
                <a:fillRect/>
              </a:stretch>
            </p:blipFill>
            <p:spPr>
              <a:xfrm>
                <a:off x="3952025" y="2865995"/>
                <a:ext cx="816280" cy="1691785"/>
              </a:xfrm>
              <a:prstGeom prst="rect">
                <a:avLst/>
              </a:prstGeom>
            </p:spPr>
          </p:pic>
        </p:grpSp>
        <p:grpSp>
          <p:nvGrpSpPr>
            <p:cNvPr id="24" name="Group 23">
              <a:extLst>
                <a:ext uri="{FF2B5EF4-FFF2-40B4-BE49-F238E27FC236}">
                  <a16:creationId xmlns:a16="http://schemas.microsoft.com/office/drawing/2014/main" id="{8FFD4F94-F7D4-FE4F-AD90-3AC4AE98C801}"/>
                </a:ext>
              </a:extLst>
            </p:cNvPr>
            <p:cNvGrpSpPr/>
            <p:nvPr/>
          </p:nvGrpSpPr>
          <p:grpSpPr>
            <a:xfrm rot="18379820">
              <a:off x="5301116" y="717437"/>
              <a:ext cx="859134" cy="3154122"/>
              <a:chOff x="3930598" y="1403658"/>
              <a:chExt cx="859134" cy="3154122"/>
            </a:xfrm>
          </p:grpSpPr>
          <p:cxnSp>
            <p:nvCxnSpPr>
              <p:cNvPr id="25" name="Straight Connector 24">
                <a:extLst>
                  <a:ext uri="{FF2B5EF4-FFF2-40B4-BE49-F238E27FC236}">
                    <a16:creationId xmlns:a16="http://schemas.microsoft.com/office/drawing/2014/main" id="{7BE9656C-8053-8040-83FE-0A0E01400F29}"/>
                  </a:ext>
                </a:extLst>
              </p:cNvPr>
              <p:cNvCxnSpPr>
                <a:cxnSpLocks/>
                <a:stCxn id="26" idx="0"/>
              </p:cNvCxnSpPr>
              <p:nvPr/>
            </p:nvCxnSpPr>
            <p:spPr>
              <a:xfrm rot="19635557" flipV="1">
                <a:off x="3930598" y="1403658"/>
                <a:ext cx="859134" cy="1336150"/>
              </a:xfrm>
              <a:prstGeom prst="line">
                <a:avLst/>
              </a:prstGeom>
              <a:ln w="28575">
                <a:gradFill>
                  <a:gsLst>
                    <a:gs pos="30000">
                      <a:schemeClr val="accent1">
                        <a:lumMod val="5000"/>
                        <a:lumOff val="95000"/>
                      </a:schemeClr>
                    </a:gs>
                    <a:gs pos="99000">
                      <a:schemeClr val="tx2"/>
                    </a:gs>
                  </a:gsLst>
                  <a:lin ang="11400000" scaled="0"/>
                </a:gra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53D80CCF-738F-C44E-B16C-A72148865039}"/>
                  </a:ext>
                </a:extLst>
              </p:cNvPr>
              <p:cNvPicPr>
                <a:picLocks noChangeAspect="1"/>
              </p:cNvPicPr>
              <p:nvPr/>
            </p:nvPicPr>
            <p:blipFill>
              <a:blip r:embed="rId2">
                <a:alphaModFix amt="40000"/>
              </a:blip>
              <a:stretch>
                <a:fillRect/>
              </a:stretch>
            </p:blipFill>
            <p:spPr>
              <a:xfrm>
                <a:off x="3952025" y="2865995"/>
                <a:ext cx="816280" cy="1691785"/>
              </a:xfrm>
              <a:prstGeom prst="rect">
                <a:avLst/>
              </a:prstGeom>
            </p:spPr>
          </p:pic>
        </p:grpSp>
        <p:grpSp>
          <p:nvGrpSpPr>
            <p:cNvPr id="33" name="Group 32">
              <a:extLst>
                <a:ext uri="{FF2B5EF4-FFF2-40B4-BE49-F238E27FC236}">
                  <a16:creationId xmlns:a16="http://schemas.microsoft.com/office/drawing/2014/main" id="{F156A629-CF6F-024A-A42D-8EA2FA9350DD}"/>
                </a:ext>
              </a:extLst>
            </p:cNvPr>
            <p:cNvGrpSpPr/>
            <p:nvPr/>
          </p:nvGrpSpPr>
          <p:grpSpPr>
            <a:xfrm rot="4994778">
              <a:off x="1438103" y="1246237"/>
              <a:ext cx="3154122" cy="3154122"/>
              <a:chOff x="4306022" y="1356973"/>
              <a:chExt cx="3154122" cy="3154122"/>
            </a:xfrm>
          </p:grpSpPr>
          <p:grpSp>
            <p:nvGrpSpPr>
              <p:cNvPr id="27" name="Group 26">
                <a:extLst>
                  <a:ext uri="{FF2B5EF4-FFF2-40B4-BE49-F238E27FC236}">
                    <a16:creationId xmlns:a16="http://schemas.microsoft.com/office/drawing/2014/main" id="{F11AEEAC-9BDE-9D4B-A6B6-5C808D446A4B}"/>
                  </a:ext>
                </a:extLst>
              </p:cNvPr>
              <p:cNvGrpSpPr/>
              <p:nvPr/>
            </p:nvGrpSpPr>
            <p:grpSpPr>
              <a:xfrm rot="20000303">
                <a:off x="4832500" y="1356973"/>
                <a:ext cx="859134" cy="3154122"/>
                <a:chOff x="3930598" y="1403658"/>
                <a:chExt cx="859134" cy="3154122"/>
              </a:xfrm>
            </p:grpSpPr>
            <p:cxnSp>
              <p:nvCxnSpPr>
                <p:cNvPr id="28" name="Straight Connector 27">
                  <a:extLst>
                    <a:ext uri="{FF2B5EF4-FFF2-40B4-BE49-F238E27FC236}">
                      <a16:creationId xmlns:a16="http://schemas.microsoft.com/office/drawing/2014/main" id="{64776B6E-0853-B84E-A936-178C3D4103DF}"/>
                    </a:ext>
                  </a:extLst>
                </p:cNvPr>
                <p:cNvCxnSpPr>
                  <a:cxnSpLocks/>
                  <a:stCxn id="29" idx="0"/>
                </p:cNvCxnSpPr>
                <p:nvPr/>
              </p:nvCxnSpPr>
              <p:spPr>
                <a:xfrm rot="19635557" flipV="1">
                  <a:off x="3930598" y="1403658"/>
                  <a:ext cx="859134" cy="1336150"/>
                </a:xfrm>
                <a:prstGeom prst="line">
                  <a:avLst/>
                </a:prstGeom>
                <a:ln w="28575">
                  <a:gradFill>
                    <a:gsLst>
                      <a:gs pos="33000">
                        <a:schemeClr val="accent1">
                          <a:lumMod val="5000"/>
                          <a:lumOff val="95000"/>
                        </a:schemeClr>
                      </a:gs>
                      <a:gs pos="99000">
                        <a:schemeClr val="tx2"/>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4F57A4C7-C170-E541-970B-2FABED1B784D}"/>
                    </a:ext>
                  </a:extLst>
                </p:cNvPr>
                <p:cNvPicPr>
                  <a:picLocks noChangeAspect="1"/>
                </p:cNvPicPr>
                <p:nvPr/>
              </p:nvPicPr>
              <p:blipFill>
                <a:blip r:embed="rId2">
                  <a:alphaModFix amt="40000"/>
                </a:blip>
                <a:stretch>
                  <a:fillRect/>
                </a:stretch>
              </p:blipFill>
              <p:spPr>
                <a:xfrm>
                  <a:off x="3952025" y="2865995"/>
                  <a:ext cx="816280" cy="1691785"/>
                </a:xfrm>
                <a:prstGeom prst="rect">
                  <a:avLst/>
                </a:prstGeom>
              </p:spPr>
            </p:pic>
          </p:grpSp>
          <p:grpSp>
            <p:nvGrpSpPr>
              <p:cNvPr id="30" name="Group 29">
                <a:extLst>
                  <a:ext uri="{FF2B5EF4-FFF2-40B4-BE49-F238E27FC236}">
                    <a16:creationId xmlns:a16="http://schemas.microsoft.com/office/drawing/2014/main" id="{09F03979-308D-4346-9BCE-025C1A43B7FA}"/>
                  </a:ext>
                </a:extLst>
              </p:cNvPr>
              <p:cNvGrpSpPr/>
              <p:nvPr/>
            </p:nvGrpSpPr>
            <p:grpSpPr>
              <a:xfrm rot="18379820">
                <a:off x="5453516" y="869837"/>
                <a:ext cx="859134" cy="3154122"/>
                <a:chOff x="3930598" y="1403658"/>
                <a:chExt cx="859134" cy="3154122"/>
              </a:xfrm>
            </p:grpSpPr>
            <p:cxnSp>
              <p:nvCxnSpPr>
                <p:cNvPr id="31" name="Straight Connector 30">
                  <a:extLst>
                    <a:ext uri="{FF2B5EF4-FFF2-40B4-BE49-F238E27FC236}">
                      <a16:creationId xmlns:a16="http://schemas.microsoft.com/office/drawing/2014/main" id="{893C8F46-D878-BB4A-BE67-4D97E0A7F81B}"/>
                    </a:ext>
                  </a:extLst>
                </p:cNvPr>
                <p:cNvCxnSpPr>
                  <a:cxnSpLocks/>
                  <a:stCxn id="32" idx="0"/>
                </p:cNvCxnSpPr>
                <p:nvPr/>
              </p:nvCxnSpPr>
              <p:spPr>
                <a:xfrm rot="19635557" flipV="1">
                  <a:off x="3930598" y="1403658"/>
                  <a:ext cx="859134" cy="1336150"/>
                </a:xfrm>
                <a:prstGeom prst="line">
                  <a:avLst/>
                </a:prstGeom>
                <a:ln w="28575">
                  <a:gradFill>
                    <a:gsLst>
                      <a:gs pos="0">
                        <a:schemeClr val="accent1">
                          <a:lumMod val="5000"/>
                          <a:lumOff val="95000"/>
                        </a:schemeClr>
                      </a:gs>
                      <a:gs pos="100000">
                        <a:schemeClr val="tx2"/>
                      </a:gs>
                    </a:gsLst>
                    <a:lin ang="11400000" scaled="0"/>
                  </a:gra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03307CF9-F49D-724B-A995-C3559A9B97C7}"/>
                    </a:ext>
                  </a:extLst>
                </p:cNvPr>
                <p:cNvPicPr>
                  <a:picLocks noChangeAspect="1"/>
                </p:cNvPicPr>
                <p:nvPr/>
              </p:nvPicPr>
              <p:blipFill>
                <a:blip r:embed="rId2">
                  <a:alphaModFix amt="40000"/>
                </a:blip>
                <a:stretch>
                  <a:fillRect/>
                </a:stretch>
              </p:blipFill>
              <p:spPr>
                <a:xfrm>
                  <a:off x="3952025" y="2865995"/>
                  <a:ext cx="816280" cy="1691785"/>
                </a:xfrm>
                <a:prstGeom prst="rect">
                  <a:avLst/>
                </a:prstGeom>
              </p:spPr>
            </p:pic>
          </p:grpSp>
        </p:grpSp>
      </p:grpSp>
      <p:pic>
        <p:nvPicPr>
          <p:cNvPr id="36" name="Picture 35">
            <a:extLst>
              <a:ext uri="{FF2B5EF4-FFF2-40B4-BE49-F238E27FC236}">
                <a16:creationId xmlns:a16="http://schemas.microsoft.com/office/drawing/2014/main" id="{2E6D07CF-E037-724C-B6D3-AE7979DA738C}"/>
              </a:ext>
            </a:extLst>
          </p:cNvPr>
          <p:cNvPicPr>
            <a:picLocks noChangeAspect="1"/>
          </p:cNvPicPr>
          <p:nvPr/>
        </p:nvPicPr>
        <p:blipFill>
          <a:blip r:embed="rId3"/>
          <a:stretch>
            <a:fillRect/>
          </a:stretch>
        </p:blipFill>
        <p:spPr>
          <a:xfrm>
            <a:off x="524569" y="3173621"/>
            <a:ext cx="7048500" cy="1917700"/>
          </a:xfrm>
          <a:prstGeom prst="rect">
            <a:avLst/>
          </a:prstGeom>
        </p:spPr>
      </p:pic>
    </p:spTree>
    <p:extLst>
      <p:ext uri="{BB962C8B-B14F-4D97-AF65-F5344CB8AC3E}">
        <p14:creationId xmlns:p14="http://schemas.microsoft.com/office/powerpoint/2010/main" val="22547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804D1-626C-3744-9660-0F137235A644}"/>
              </a:ext>
            </a:extLst>
          </p:cNvPr>
          <p:cNvPicPr>
            <a:picLocks/>
          </p:cNvPicPr>
          <p:nvPr/>
        </p:nvPicPr>
        <p:blipFill rotWithShape="1">
          <a:blip r:embed="rId2">
            <a:extLst>
              <a:ext uri="{28A0092B-C50C-407E-A947-70E740481C1C}">
                <a14:useLocalDpi xmlns:a14="http://schemas.microsoft.com/office/drawing/2010/main" val="0"/>
              </a:ext>
            </a:extLst>
          </a:blip>
          <a:srcRect b="24343"/>
          <a:stretch/>
        </p:blipFill>
        <p:spPr>
          <a:xfrm>
            <a:off x="0" y="0"/>
            <a:ext cx="12192000" cy="6111086"/>
          </a:xfrm>
          <a:prstGeom prst="rect">
            <a:avLst/>
          </a:prstGeom>
        </p:spPr>
      </p:pic>
      <p:sp>
        <p:nvSpPr>
          <p:cNvPr id="18" name="Chevron 17">
            <a:extLst>
              <a:ext uri="{FF2B5EF4-FFF2-40B4-BE49-F238E27FC236}">
                <a16:creationId xmlns:a16="http://schemas.microsoft.com/office/drawing/2014/main" id="{0232B7D1-05F1-EA4B-9273-5BFB7CFA504F}"/>
              </a:ext>
            </a:extLst>
          </p:cNvPr>
          <p:cNvSpPr>
            <a:spLocks noChangeAspect="1"/>
          </p:cNvSpPr>
          <p:nvPr/>
        </p:nvSpPr>
        <p:spPr>
          <a:xfrm rot="5400000">
            <a:off x="5166917" y="2184238"/>
            <a:ext cx="137160" cy="297661"/>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itle 1">
            <a:extLst>
              <a:ext uri="{FF2B5EF4-FFF2-40B4-BE49-F238E27FC236}">
                <a16:creationId xmlns:a16="http://schemas.microsoft.com/office/drawing/2014/main" id="{22318684-F1B0-254E-9CDF-0F53690882BD}"/>
              </a:ext>
            </a:extLst>
          </p:cNvPr>
          <p:cNvSpPr txBox="1">
            <a:spLocks/>
          </p:cNvSpPr>
          <p:nvPr/>
        </p:nvSpPr>
        <p:spPr>
          <a:xfrm>
            <a:off x="5206734" y="1822080"/>
            <a:ext cx="6605515" cy="1472449"/>
          </a:xfrm>
          <a:prstGeom prst="rect">
            <a:avLst/>
          </a:prstGeom>
        </p:spPr>
        <p:txBody>
          <a:bodyPr lIns="228600" tIns="274320" rIns="0">
            <a:no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1D3039"/>
                </a:solidFill>
              </a:rPr>
              <a:t>NETWORK DATA </a:t>
            </a:r>
            <a:r>
              <a:rPr lang="en-US" sz="3600" b="1" dirty="0">
                <a:solidFill>
                  <a:srgbClr val="1D3039"/>
                </a:solidFill>
              </a:rPr>
              <a:t>FLOOD</a:t>
            </a:r>
          </a:p>
        </p:txBody>
      </p:sp>
    </p:spTree>
    <p:extLst>
      <p:ext uri="{BB962C8B-B14F-4D97-AF65-F5344CB8AC3E}">
        <p14:creationId xmlns:p14="http://schemas.microsoft.com/office/powerpoint/2010/main" val="427317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WHEN DO WE </a:t>
            </a:r>
            <a:r>
              <a:rPr lang="en-US" i="1" dirty="0"/>
              <a:t>FUNDAMENTALLY</a:t>
            </a:r>
            <a:r>
              <a:rPr lang="en-US" b="0" dirty="0"/>
              <a:t> NEED “NETWORK RESIDENT ANALYSIS”</a:t>
            </a:r>
            <a:endParaRPr lang="en-US" i="0" u="none" strike="noStrike" baseline="0" dirty="0">
              <a:solidFill>
                <a:schemeClr val="accent6">
                  <a:lumMod val="75000"/>
                </a:schemeClr>
              </a:solidFill>
            </a:endParaRPr>
          </a:p>
        </p:txBody>
      </p:sp>
      <p:sp>
        <p:nvSpPr>
          <p:cNvPr id="10" name="Rectangle 9">
            <a:extLst>
              <a:ext uri="{FF2B5EF4-FFF2-40B4-BE49-F238E27FC236}">
                <a16:creationId xmlns:a16="http://schemas.microsoft.com/office/drawing/2014/main" id="{2AA9F0D2-FC38-984D-8B9A-216B035BC22C}"/>
              </a:ext>
            </a:extLst>
          </p:cNvPr>
          <p:cNvSpPr/>
          <p:nvPr/>
        </p:nvSpPr>
        <p:spPr>
          <a:xfrm>
            <a:off x="3339273" y="943553"/>
            <a:ext cx="2274760" cy="317538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Tree>
    <p:extLst>
      <p:ext uri="{BB962C8B-B14F-4D97-AF65-F5344CB8AC3E}">
        <p14:creationId xmlns:p14="http://schemas.microsoft.com/office/powerpoint/2010/main" val="1353005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WHEN DO WE </a:t>
            </a:r>
            <a:r>
              <a:rPr lang="en-US" i="1" dirty="0"/>
              <a:t>FUNDAMENTALLY</a:t>
            </a:r>
            <a:r>
              <a:rPr lang="en-US" b="0" dirty="0"/>
              <a:t> NEED “NETWORK RESIDENT ANALYSIS”</a:t>
            </a:r>
            <a:endParaRPr lang="en-US" i="0" u="none" strike="noStrike" baseline="0" dirty="0">
              <a:solidFill>
                <a:schemeClr val="accent6">
                  <a:lumMod val="75000"/>
                </a:schemeClr>
              </a:solidFill>
            </a:endParaRPr>
          </a:p>
        </p:txBody>
      </p:sp>
      <p:sp>
        <p:nvSpPr>
          <p:cNvPr id="10" name="Rectangle 9">
            <a:extLst>
              <a:ext uri="{FF2B5EF4-FFF2-40B4-BE49-F238E27FC236}">
                <a16:creationId xmlns:a16="http://schemas.microsoft.com/office/drawing/2014/main" id="{2AA9F0D2-FC38-984D-8B9A-216B035BC22C}"/>
              </a:ext>
            </a:extLst>
          </p:cNvPr>
          <p:cNvSpPr/>
          <p:nvPr/>
        </p:nvSpPr>
        <p:spPr>
          <a:xfrm>
            <a:off x="3339273" y="943553"/>
            <a:ext cx="2274760" cy="317538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49" name="Rectangle 48">
            <a:extLst>
              <a:ext uri="{FF2B5EF4-FFF2-40B4-BE49-F238E27FC236}">
                <a16:creationId xmlns:a16="http://schemas.microsoft.com/office/drawing/2014/main" id="{6679379D-EC8C-3142-86BE-AEE91911A1D4}"/>
              </a:ext>
            </a:extLst>
          </p:cNvPr>
          <p:cNvSpPr/>
          <p:nvPr/>
        </p:nvSpPr>
        <p:spPr>
          <a:xfrm>
            <a:off x="457197" y="1419573"/>
            <a:ext cx="2651760" cy="4149972"/>
          </a:xfrm>
          <a:prstGeom prst="rect">
            <a:avLst/>
          </a:prstGeom>
          <a:noFill/>
          <a:ln w="63500">
            <a:gradFill>
              <a:gsLst>
                <a:gs pos="0">
                  <a:schemeClr val="bg1">
                    <a:lumMod val="50000"/>
                  </a:schemeClr>
                </a:gs>
                <a:gs pos="100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FD53A773-716C-C44A-BB48-6B5C23AD6B52}"/>
              </a:ext>
            </a:extLst>
          </p:cNvPr>
          <p:cNvSpPr txBox="1"/>
          <p:nvPr/>
        </p:nvSpPr>
        <p:spPr>
          <a:xfrm>
            <a:off x="441878" y="1438133"/>
            <a:ext cx="2677826" cy="2169825"/>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CONTENTS</a:t>
            </a:r>
            <a:endParaRPr lang="en-US" sz="2000" dirty="0"/>
          </a:p>
        </p:txBody>
      </p:sp>
      <p:sp>
        <p:nvSpPr>
          <p:cNvPr id="36" name="TextBox 35">
            <a:extLst>
              <a:ext uri="{FF2B5EF4-FFF2-40B4-BE49-F238E27FC236}">
                <a16:creationId xmlns:a16="http://schemas.microsoft.com/office/drawing/2014/main" id="{C639D7D1-3D5F-F549-B7D6-0CC4086CAC8D}"/>
              </a:ext>
            </a:extLst>
          </p:cNvPr>
          <p:cNvSpPr txBox="1"/>
          <p:nvPr/>
        </p:nvSpPr>
        <p:spPr>
          <a:xfrm>
            <a:off x="457196" y="3792624"/>
            <a:ext cx="2677826" cy="1446550"/>
          </a:xfrm>
          <a:prstGeom prst="rect">
            <a:avLst/>
          </a:prstGeom>
          <a:noFill/>
        </p:spPr>
        <p:txBody>
          <a:bodyPr wrap="square" lIns="228600" rIns="9144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extracting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executables</a:t>
            </a:r>
            <a:r>
              <a:rPr lang="en-US" dirty="0">
                <a:solidFill>
                  <a:schemeClr val="bg1">
                    <a:lumMod val="50000"/>
                  </a:schemeClr>
                </a:solidFill>
                <a:latin typeface="Arial" panose="020B0604020202020204" pitchFamily="34" charset="0"/>
                <a:cs typeface="Arial" panose="020B0604020202020204" pitchFamily="34" charset="0"/>
              </a:rPr>
              <a:t>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transferred</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over HTTP</a:t>
            </a:r>
          </a:p>
          <a:p>
            <a:endParaRPr lang="en-US" sz="1600" dirty="0"/>
          </a:p>
        </p:txBody>
      </p:sp>
    </p:spTree>
    <p:extLst>
      <p:ext uri="{BB962C8B-B14F-4D97-AF65-F5344CB8AC3E}">
        <p14:creationId xmlns:p14="http://schemas.microsoft.com/office/powerpoint/2010/main" val="97805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9F5D-00E1-B143-9CF2-67F3EE344F18}"/>
              </a:ext>
            </a:extLst>
          </p:cNvPr>
          <p:cNvSpPr>
            <a:spLocks noGrp="1"/>
          </p:cNvSpPr>
          <p:nvPr>
            <p:ph type="title"/>
          </p:nvPr>
        </p:nvSpPr>
        <p:spPr>
          <a:xfrm>
            <a:off x="457199" y="457200"/>
            <a:ext cx="9684327" cy="386079"/>
          </a:xfrm>
        </p:spPr>
        <p:txBody>
          <a:bodyPr>
            <a:noAutofit/>
          </a:bodyPr>
          <a:lstStyle/>
          <a:p>
            <a:r>
              <a:rPr lang="en-US" b="0" dirty="0"/>
              <a:t>WHEN DO WE </a:t>
            </a:r>
            <a:r>
              <a:rPr lang="en-US" i="1" dirty="0"/>
              <a:t>FUNDAMENTALLY</a:t>
            </a:r>
            <a:r>
              <a:rPr lang="en-US" b="0" dirty="0"/>
              <a:t> NEED “NETWORK RESIDENT ANALYSIS”</a:t>
            </a:r>
            <a:endParaRPr lang="en-US" i="0" u="none" strike="noStrike" baseline="0" dirty="0">
              <a:solidFill>
                <a:schemeClr val="accent6">
                  <a:lumMod val="75000"/>
                </a:schemeClr>
              </a:solidFill>
            </a:endParaRPr>
          </a:p>
        </p:txBody>
      </p:sp>
      <p:sp>
        <p:nvSpPr>
          <p:cNvPr id="10" name="Rectangle 9">
            <a:extLst>
              <a:ext uri="{FF2B5EF4-FFF2-40B4-BE49-F238E27FC236}">
                <a16:creationId xmlns:a16="http://schemas.microsoft.com/office/drawing/2014/main" id="{2AA9F0D2-FC38-984D-8B9A-216B035BC22C}"/>
              </a:ext>
            </a:extLst>
          </p:cNvPr>
          <p:cNvSpPr/>
          <p:nvPr/>
        </p:nvSpPr>
        <p:spPr>
          <a:xfrm>
            <a:off x="3339273" y="943553"/>
            <a:ext cx="2274760" cy="3175381"/>
          </a:xfrm>
          <a:prstGeom prst="rect">
            <a:avLst/>
          </a:prstGeom>
          <a:gradFill>
            <a:gsLst>
              <a:gs pos="0">
                <a:schemeClr val="tx1">
                  <a:alpha val="0"/>
                </a:schemeClr>
              </a:gs>
              <a:gs pos="99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20000"/>
                  <a:lumOff val="80000"/>
                </a:schemeClr>
              </a:solidFill>
            </a:endParaRPr>
          </a:p>
        </p:txBody>
      </p:sp>
      <p:sp>
        <p:nvSpPr>
          <p:cNvPr id="49" name="Rectangle 48">
            <a:extLst>
              <a:ext uri="{FF2B5EF4-FFF2-40B4-BE49-F238E27FC236}">
                <a16:creationId xmlns:a16="http://schemas.microsoft.com/office/drawing/2014/main" id="{6679379D-EC8C-3142-86BE-AEE91911A1D4}"/>
              </a:ext>
            </a:extLst>
          </p:cNvPr>
          <p:cNvSpPr/>
          <p:nvPr/>
        </p:nvSpPr>
        <p:spPr>
          <a:xfrm>
            <a:off x="457197" y="1419573"/>
            <a:ext cx="2651760" cy="4149972"/>
          </a:xfrm>
          <a:prstGeom prst="rect">
            <a:avLst/>
          </a:prstGeom>
          <a:noFill/>
          <a:ln w="63500">
            <a:gradFill>
              <a:gsLst>
                <a:gs pos="0">
                  <a:schemeClr val="bg1">
                    <a:lumMod val="50000"/>
                  </a:schemeClr>
                </a:gs>
                <a:gs pos="100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FD53A773-716C-C44A-BB48-6B5C23AD6B52}"/>
              </a:ext>
            </a:extLst>
          </p:cNvPr>
          <p:cNvSpPr txBox="1"/>
          <p:nvPr/>
        </p:nvSpPr>
        <p:spPr>
          <a:xfrm>
            <a:off x="441878" y="1438133"/>
            <a:ext cx="2677826" cy="2169825"/>
          </a:xfrm>
          <a:prstGeom prst="rect">
            <a:avLst/>
          </a:prstGeom>
          <a:noFill/>
        </p:spPr>
        <p:txBody>
          <a:bodyPr wrap="square" lIns="228600" tIns="274320" rIns="91440" rtlCol="0">
            <a:spAutoFit/>
          </a:bodyPr>
          <a:lstStyle/>
          <a:p>
            <a:pPr lvl="0"/>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CONTENTS</a:t>
            </a:r>
            <a:endParaRPr lang="en-US" sz="2000" dirty="0"/>
          </a:p>
        </p:txBody>
      </p:sp>
      <p:sp>
        <p:nvSpPr>
          <p:cNvPr id="50" name="Rectangle 49">
            <a:extLst>
              <a:ext uri="{FF2B5EF4-FFF2-40B4-BE49-F238E27FC236}">
                <a16:creationId xmlns:a16="http://schemas.microsoft.com/office/drawing/2014/main" id="{ECC3EA58-BB83-8E44-8946-8C5C5E01A31A}"/>
              </a:ext>
            </a:extLst>
          </p:cNvPr>
          <p:cNvSpPr/>
          <p:nvPr/>
        </p:nvSpPr>
        <p:spPr>
          <a:xfrm>
            <a:off x="3333768" y="1419573"/>
            <a:ext cx="2651760" cy="4149972"/>
          </a:xfrm>
          <a:prstGeom prst="rect">
            <a:avLst/>
          </a:prstGeom>
          <a:noFill/>
          <a:ln w="63500">
            <a:gradFill>
              <a:gsLst>
                <a:gs pos="0">
                  <a:schemeClr val="bg1">
                    <a:lumMod val="65000"/>
                  </a:schemeClr>
                </a:gs>
                <a:gs pos="100000">
                  <a:schemeClr val="bg1">
                    <a:lumMod val="65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14" name="TextBox 13">
            <a:extLst>
              <a:ext uri="{FF2B5EF4-FFF2-40B4-BE49-F238E27FC236}">
                <a16:creationId xmlns:a16="http://schemas.microsoft.com/office/drawing/2014/main" id="{A9E132F5-117E-C346-9BFD-267D2E9D8A54}"/>
              </a:ext>
            </a:extLst>
          </p:cNvPr>
          <p:cNvSpPr txBox="1"/>
          <p:nvPr/>
        </p:nvSpPr>
        <p:spPr>
          <a:xfrm>
            <a:off x="3357969" y="1440461"/>
            <a:ext cx="2627559" cy="2169825"/>
          </a:xfrm>
          <a:prstGeom prst="rect">
            <a:avLst/>
          </a:prstGeom>
          <a:noFill/>
        </p:spPr>
        <p:txBody>
          <a:bodyPr wrap="square" lIns="228600" tIns="274320" rIns="91440" rtlCol="0">
            <a:spAutoFit/>
          </a:bodyPr>
          <a:lstStyle/>
          <a:p>
            <a:r>
              <a:rPr lang="en-US" sz="2000" dirty="0">
                <a:latin typeface="Arial" panose="020B0604020202020204" pitchFamily="34" charset="0"/>
                <a:cs typeface="Arial" panose="020B0604020202020204" pitchFamily="34" charset="0"/>
              </a:rPr>
              <a:t>COMPUTATION REQUIRES DETAILED ANALYSIS OF </a:t>
            </a:r>
            <a:r>
              <a:rPr lang="en-US" sz="2000" b="1" i="1" dirty="0">
                <a:latin typeface="Arial" panose="020B0604020202020204" pitchFamily="34" charset="0"/>
                <a:cs typeface="Arial" panose="020B0604020202020204" pitchFamily="34" charset="0"/>
              </a:rPr>
              <a:t>PACKET TIMING / HEADERS</a:t>
            </a:r>
          </a:p>
        </p:txBody>
      </p:sp>
      <p:sp>
        <p:nvSpPr>
          <p:cNvPr id="19" name="TextBox 18">
            <a:extLst>
              <a:ext uri="{FF2B5EF4-FFF2-40B4-BE49-F238E27FC236}">
                <a16:creationId xmlns:a16="http://schemas.microsoft.com/office/drawing/2014/main" id="{49769B04-28BE-E740-B907-5AD0992333BD}"/>
              </a:ext>
            </a:extLst>
          </p:cNvPr>
          <p:cNvSpPr txBox="1"/>
          <p:nvPr/>
        </p:nvSpPr>
        <p:spPr>
          <a:xfrm>
            <a:off x="3333769" y="3792624"/>
            <a:ext cx="2656332" cy="1200329"/>
          </a:xfrm>
          <a:prstGeom prst="rect">
            <a:avLst/>
          </a:prstGeom>
          <a:noFill/>
        </p:spPr>
        <p:txBody>
          <a:bodyPr wrap="square" lIns="228600" rIns="18288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deducing nature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of</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encrypted traffic</a:t>
            </a:r>
          </a:p>
          <a:p>
            <a:endParaRPr lang="en-US" dirty="0"/>
          </a:p>
        </p:txBody>
      </p:sp>
      <p:sp>
        <p:nvSpPr>
          <p:cNvPr id="36" name="TextBox 35">
            <a:extLst>
              <a:ext uri="{FF2B5EF4-FFF2-40B4-BE49-F238E27FC236}">
                <a16:creationId xmlns:a16="http://schemas.microsoft.com/office/drawing/2014/main" id="{C639D7D1-3D5F-F549-B7D6-0CC4086CAC8D}"/>
              </a:ext>
            </a:extLst>
          </p:cNvPr>
          <p:cNvSpPr txBox="1"/>
          <p:nvPr/>
        </p:nvSpPr>
        <p:spPr>
          <a:xfrm>
            <a:off x="457196" y="3792624"/>
            <a:ext cx="2677826" cy="1446550"/>
          </a:xfrm>
          <a:prstGeom prst="rect">
            <a:avLst/>
          </a:prstGeom>
          <a:noFill/>
        </p:spPr>
        <p:txBody>
          <a:bodyPr wrap="square" lIns="228600" rIns="91440" rtlCol="0">
            <a:spAutoFit/>
          </a:bodyPr>
          <a:lstStyle/>
          <a:p>
            <a:r>
              <a:rPr lang="en-US" dirty="0">
                <a:solidFill>
                  <a:schemeClr val="bg1">
                    <a:lumMod val="50000"/>
                  </a:schemeClr>
                </a:solidFill>
                <a:latin typeface="Arial" panose="020B0604020202020204" pitchFamily="34" charset="0"/>
                <a:cs typeface="Arial" panose="020B0604020202020204" pitchFamily="34" charset="0"/>
              </a:rPr>
              <a:t>e.g., extracting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executables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transferred</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        over HTTP</a:t>
            </a:r>
          </a:p>
          <a:p>
            <a:endParaRPr lang="en-US" sz="1600" dirty="0"/>
          </a:p>
        </p:txBody>
      </p:sp>
    </p:spTree>
    <p:extLst>
      <p:ext uri="{BB962C8B-B14F-4D97-AF65-F5344CB8AC3E}">
        <p14:creationId xmlns:p14="http://schemas.microsoft.com/office/powerpoint/2010/main" val="391907636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7974</TotalTime>
  <Words>1061</Words>
  <Application>Microsoft Macintosh PowerPoint</Application>
  <PresentationFormat>Widescreen</PresentationFormat>
  <Paragraphs>218</Paragraphs>
  <Slides>28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 Unicode MS</vt:lpstr>
      <vt:lpstr>微软雅黑</vt:lpstr>
      <vt:lpstr>宋体</vt:lpstr>
      <vt:lpstr>.Hiragino Kaku Gothic Interface W3</vt:lpstr>
      <vt:lpstr>Arial</vt:lpstr>
      <vt:lpstr>Calibri</vt:lpstr>
      <vt:lpstr>Consolas</vt:lpstr>
      <vt:lpstr>FZLanTingHeiS-H-GB</vt:lpstr>
      <vt:lpstr>Office 主题</vt:lpstr>
      <vt:lpstr>PowerPoint Presentation</vt:lpstr>
      <vt:lpstr>ENTERPRISE SECURITY MONITORING: GOALS</vt:lpstr>
      <vt:lpstr>ENTERPRISE SECURITY MONITORING: ARCHITECTURE</vt:lpstr>
      <vt:lpstr>TODAY'S PREDOMINANT ENTERPRISE SOLUTION: DATA LAKE ANALYSIS</vt:lpstr>
      <vt:lpstr>THE PENDULUM OF SYSTEMS DESIGN</vt:lpstr>
      <vt:lpstr>PowerPoint Presentation</vt:lpstr>
      <vt:lpstr>WHEN DO WE FUNDAMENTALLY NEED “NETWORK RESIDENT ANALYSIS”</vt:lpstr>
      <vt:lpstr>WHEN DO WE FUNDAMENTALLY NEED “NETWORK RESIDENT ANALYSIS”</vt:lpstr>
      <vt:lpstr>WHEN DO WE FUNDAMENTALLY NEED “NETWORK RESIDENT ANALYSIS”</vt:lpstr>
      <vt:lpstr>WHEN DO WE FUNDAMENTALLY NEED “NETWORK RESIDENT ANALYSIS”</vt:lpstr>
      <vt:lpstr>WHEN DO WE FUNDAMENTALLY NEED “NETWORK RESIDENT ANALYSIS”</vt:lpstr>
      <vt:lpstr>WHAT CAN WE DO WITH PROCESSING AT POINT OF NETWORK CAPTURE?</vt:lpstr>
      <vt:lpstr>WHAT CAN WE DO WITH PROCESSING AT POINT OF NETWORK CAPTURE?</vt:lpstr>
      <vt:lpstr>WHAT CAN WE DO WITH PROCESSING AT POINT OF NETWORK CAPTURE?</vt:lpstr>
      <vt:lpstr>WHAT CAN WE DO WITH PROCESSING AT POINT OF NETWORK CAPTURE?</vt:lpstr>
      <vt:lpstr>WHAT CAN WE DO WITH PROCESSING AT POINT OF NETWORK CAPTURE?</vt:lpstr>
      <vt:lpstr>BRO</vt:lpstr>
      <vt:lpstr>SOME COMPANIES USING BRO</vt:lpstr>
      <vt:lpstr>BRO</vt:lpstr>
      <vt:lpstr>A FEW OF BRO’S LOGS</vt:lpstr>
      <vt:lpstr>BRO: MUCH MORE IS LOGGED</vt:lpstr>
      <vt:lpstr>IT’S NOT JUST ABOUT PROTOCOL PARSING</vt:lpstr>
      <vt:lpstr>IT’S NOT JUST ABOUT DATA VOLUME</vt:lpstr>
      <vt:lpstr>DYNAMIC ADAPTATION ENABLES EXTREMELY HIGH-SPEED MONITORING</vt:lpstr>
      <vt:lpstr>ENTERPRISE NETWORK SECURITY MONITORING BY LEVERAGING LOCAL PROCESSING </vt:lpstr>
      <vt:lpstr>PowerPoint Presentation</vt:lpstr>
      <vt:lpstr>BIOGRAPHY </vt:lpstr>
      <vt:lpstr>OVERVIEW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Vern Paxson</cp:lastModifiedBy>
  <cp:revision>315</cp:revision>
  <dcterms:created xsi:type="dcterms:W3CDTF">2018-07-24T12:33:02Z</dcterms:created>
  <dcterms:modified xsi:type="dcterms:W3CDTF">2018-09-02T03:09:32Z</dcterms:modified>
</cp:coreProperties>
</file>